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56"/>
  </p:notesMasterIdLst>
  <p:handoutMasterIdLst>
    <p:handoutMasterId r:id="rId57"/>
  </p:handoutMasterIdLst>
  <p:sldIdLst>
    <p:sldId id="256" r:id="rId2"/>
    <p:sldId id="396" r:id="rId3"/>
    <p:sldId id="258" r:id="rId4"/>
    <p:sldId id="259" r:id="rId5"/>
    <p:sldId id="304" r:id="rId6"/>
    <p:sldId id="400" r:id="rId7"/>
    <p:sldId id="261" r:id="rId8"/>
    <p:sldId id="262" r:id="rId9"/>
    <p:sldId id="263" r:id="rId10"/>
    <p:sldId id="402" r:id="rId11"/>
    <p:sldId id="264" r:id="rId12"/>
    <p:sldId id="403" r:id="rId13"/>
    <p:sldId id="265" r:id="rId14"/>
    <p:sldId id="266" r:id="rId15"/>
    <p:sldId id="267" r:id="rId16"/>
    <p:sldId id="268" r:id="rId17"/>
    <p:sldId id="410" r:id="rId18"/>
    <p:sldId id="411" r:id="rId19"/>
    <p:sldId id="412" r:id="rId20"/>
    <p:sldId id="269" r:id="rId21"/>
    <p:sldId id="374" r:id="rId22"/>
    <p:sldId id="413" r:id="rId23"/>
    <p:sldId id="270" r:id="rId24"/>
    <p:sldId id="327" r:id="rId25"/>
    <p:sldId id="271" r:id="rId26"/>
    <p:sldId id="414" r:id="rId27"/>
    <p:sldId id="272" r:id="rId28"/>
    <p:sldId id="332" r:id="rId29"/>
    <p:sldId id="333" r:id="rId30"/>
    <p:sldId id="274" r:id="rId31"/>
    <p:sldId id="417" r:id="rId32"/>
    <p:sldId id="275" r:id="rId33"/>
    <p:sldId id="276" r:id="rId34"/>
    <p:sldId id="277" r:id="rId35"/>
    <p:sldId id="419" r:id="rId36"/>
    <p:sldId id="421" r:id="rId37"/>
    <p:sldId id="278" r:id="rId38"/>
    <p:sldId id="422" r:id="rId39"/>
    <p:sldId id="279" r:id="rId40"/>
    <p:sldId id="423" r:id="rId41"/>
    <p:sldId id="280" r:id="rId42"/>
    <p:sldId id="281" r:id="rId43"/>
    <p:sldId id="282" r:id="rId44"/>
    <p:sldId id="341" r:id="rId45"/>
    <p:sldId id="283" r:id="rId46"/>
    <p:sldId id="287" r:id="rId47"/>
    <p:sldId id="390" r:id="rId48"/>
    <p:sldId id="348" r:id="rId49"/>
    <p:sldId id="349" r:id="rId50"/>
    <p:sldId id="427" r:id="rId51"/>
    <p:sldId id="432" r:id="rId52"/>
    <p:sldId id="433" r:id="rId53"/>
    <p:sldId id="434" r:id="rId54"/>
    <p:sldId id="435" r:id="rId55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16"/>
    <p:restoredTop sz="93009"/>
  </p:normalViewPr>
  <p:slideViewPr>
    <p:cSldViewPr>
      <p:cViewPr varScale="1">
        <p:scale>
          <a:sx n="115" d="100"/>
          <a:sy n="115" d="100"/>
        </p:scale>
        <p:origin x="94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fld id="{8B388F54-2452-4FD6-BBA5-CA433799B02D}" type="datetimeFigureOut">
              <a:rPr lang="en-US" altLang="zh-CN"/>
              <a:pPr>
                <a:defRPr/>
              </a:pPr>
              <a:t>2/10/20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445908CD-C492-4A4B-A090-6CB6C521290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98148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itchFamily="34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fld id="{92F06471-428E-42AA-AB47-2822E5D15191}" type="datetimeFigureOut">
              <a:rPr lang="en-US" altLang="zh-CN"/>
              <a:pPr>
                <a:defRPr/>
              </a:pPr>
              <a:t>2/10/20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itchFamily="34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</a:defRPr>
            </a:lvl1pPr>
          </a:lstStyle>
          <a:p>
            <a:fld id="{CBAA6812-7D11-478B-A6AF-6DEAC59AA92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12823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0A75EE82-231F-4958-A1CA-48DA2B2E8729}" type="slidenum">
              <a:rPr lang="en-US" altLang="zh-CN">
                <a:cs typeface="Arial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zh-CN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5EE39A3B-39C0-414E-809C-FA7DFB6C0381}" type="slidenum">
              <a:rPr lang="en-US" altLang="zh-CN">
                <a:cs typeface="Arial" pitchFamily="34" charset="0"/>
              </a:rPr>
              <a:pPr>
                <a:spcBef>
                  <a:spcPct val="0"/>
                </a:spcBef>
              </a:pPr>
              <a:t>14</a:t>
            </a:fld>
            <a:endParaRPr lang="en-US" altLang="zh-CN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455DFB9A-F466-4D30-ABA2-AD68C5CDC32F}" type="slidenum">
              <a:rPr lang="en-US" altLang="zh-CN">
                <a:cs typeface="Arial" pitchFamily="34" charset="0"/>
              </a:rPr>
              <a:pPr>
                <a:spcBef>
                  <a:spcPct val="0"/>
                </a:spcBef>
              </a:pPr>
              <a:t>15</a:t>
            </a:fld>
            <a:endParaRPr lang="en-US" altLang="zh-CN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2A3E7965-5A72-46E2-8D53-09554746FFFE}" type="slidenum">
              <a:rPr lang="en-US" altLang="zh-CN">
                <a:cs typeface="Arial" pitchFamily="34" charset="0"/>
              </a:rPr>
              <a:pPr>
                <a:spcBef>
                  <a:spcPct val="0"/>
                </a:spcBef>
              </a:pPr>
              <a:t>16</a:t>
            </a:fld>
            <a:endParaRPr lang="en-US" altLang="zh-CN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F3D02FB2-2D9E-4178-B1A2-EC3D0566AF37}" type="slidenum">
              <a:rPr lang="en-US" altLang="zh-CN">
                <a:cs typeface="Arial" pitchFamily="34" charset="0"/>
              </a:rPr>
              <a:pPr>
                <a:spcBef>
                  <a:spcPct val="0"/>
                </a:spcBef>
              </a:pPr>
              <a:t>20</a:t>
            </a:fld>
            <a:endParaRPr lang="en-US" altLang="zh-CN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F4F39207-72C1-4946-B7B1-AF6FDBAC39AE}" type="slidenum">
              <a:rPr lang="en-US" altLang="zh-CN">
                <a:cs typeface="Arial" pitchFamily="34" charset="0"/>
              </a:rPr>
              <a:pPr>
                <a:spcBef>
                  <a:spcPct val="0"/>
                </a:spcBef>
              </a:pPr>
              <a:t>23</a:t>
            </a:fld>
            <a:endParaRPr lang="en-US" altLang="zh-CN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FD1CA227-AF90-41A3-9810-A5B097AA3EC2}" type="slidenum">
              <a:rPr lang="en-US" altLang="zh-CN">
                <a:cs typeface="Arial" pitchFamily="34" charset="0"/>
              </a:rPr>
              <a:pPr>
                <a:spcBef>
                  <a:spcPct val="0"/>
                </a:spcBef>
              </a:pPr>
              <a:t>24</a:t>
            </a:fld>
            <a:endParaRPr lang="en-US" altLang="zh-CN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231F7F71-A9C9-4B92-99FA-82AA01242D5E}" type="slidenum">
              <a:rPr lang="en-US" altLang="zh-CN">
                <a:cs typeface="Arial" pitchFamily="34" charset="0"/>
              </a:rPr>
              <a:pPr>
                <a:spcBef>
                  <a:spcPct val="0"/>
                </a:spcBef>
              </a:pPr>
              <a:t>25</a:t>
            </a:fld>
            <a:endParaRPr lang="en-US" altLang="zh-CN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208DB877-4FF0-44A7-8F2D-FA00EA0A4958}" type="slidenum">
              <a:rPr lang="en-US" altLang="zh-CN">
                <a:cs typeface="Arial" pitchFamily="34" charset="0"/>
              </a:rPr>
              <a:pPr>
                <a:spcBef>
                  <a:spcPct val="0"/>
                </a:spcBef>
              </a:pPr>
              <a:t>27</a:t>
            </a:fld>
            <a:endParaRPr lang="en-US" altLang="zh-CN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AA746545-7E5F-4C24-87BD-EFCB00C413EF}" type="slidenum">
              <a:rPr lang="en-US" altLang="zh-CN">
                <a:cs typeface="Arial" pitchFamily="34" charset="0"/>
              </a:rPr>
              <a:pPr>
                <a:spcBef>
                  <a:spcPct val="0"/>
                </a:spcBef>
              </a:pPr>
              <a:t>28</a:t>
            </a:fld>
            <a:endParaRPr lang="en-US" altLang="zh-CN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89BA92EC-804A-42C0-B7C3-1A366C6C86F3}" type="slidenum">
              <a:rPr lang="en-US" altLang="zh-CN">
                <a:cs typeface="Arial" pitchFamily="34" charset="0"/>
              </a:rPr>
              <a:pPr>
                <a:spcBef>
                  <a:spcPct val="0"/>
                </a:spcBef>
              </a:pPr>
              <a:t>29</a:t>
            </a:fld>
            <a:endParaRPr lang="en-US" altLang="zh-CN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8B71B21A-A311-4C48-8ED3-9101A920AFC0}" type="slidenum">
              <a:rPr lang="en-US" altLang="zh-CN">
                <a:cs typeface="Arial" pitchFamily="34" charset="0"/>
              </a:rPr>
              <a:pPr>
                <a:spcBef>
                  <a:spcPct val="0"/>
                </a:spcBef>
              </a:pPr>
              <a:t>3</a:t>
            </a:fld>
            <a:endParaRPr lang="en-US" altLang="zh-CN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5C92146F-0EC6-4381-877B-0A803615AC3C}" type="slidenum">
              <a:rPr lang="en-US" altLang="zh-CN">
                <a:cs typeface="Arial" pitchFamily="34" charset="0"/>
              </a:rPr>
              <a:pPr>
                <a:spcBef>
                  <a:spcPct val="0"/>
                </a:spcBef>
              </a:pPr>
              <a:t>30</a:t>
            </a:fld>
            <a:endParaRPr lang="en-US" altLang="zh-CN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787C5EB0-C3CD-462E-9321-50DA68AD7492}" type="slidenum">
              <a:rPr lang="en-US" altLang="zh-CN">
                <a:cs typeface="Arial" pitchFamily="34" charset="0"/>
              </a:rPr>
              <a:pPr>
                <a:spcBef>
                  <a:spcPct val="0"/>
                </a:spcBef>
              </a:pPr>
              <a:t>32</a:t>
            </a:fld>
            <a:endParaRPr lang="en-US" altLang="zh-CN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B66E2C93-A090-436B-BF27-AE127BB60744}" type="slidenum">
              <a:rPr lang="en-US" altLang="zh-CN">
                <a:cs typeface="Arial" pitchFamily="34" charset="0"/>
              </a:rPr>
              <a:pPr>
                <a:spcBef>
                  <a:spcPct val="0"/>
                </a:spcBef>
              </a:pPr>
              <a:t>33</a:t>
            </a:fld>
            <a:endParaRPr lang="en-US" altLang="zh-CN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7A2BC906-5BCE-40B8-9B22-BA94C19D19B0}" type="slidenum">
              <a:rPr lang="en-US" altLang="zh-CN">
                <a:cs typeface="Arial" pitchFamily="34" charset="0"/>
              </a:rPr>
              <a:pPr>
                <a:spcBef>
                  <a:spcPct val="0"/>
                </a:spcBef>
              </a:pPr>
              <a:t>34</a:t>
            </a:fld>
            <a:endParaRPr lang="en-US" altLang="zh-CN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25747A8A-40A3-4A49-A46C-3BEE4EE97129}" type="slidenum">
              <a:rPr lang="en-US" altLang="zh-CN">
                <a:cs typeface="Arial" pitchFamily="34" charset="0"/>
              </a:rPr>
              <a:pPr>
                <a:spcBef>
                  <a:spcPct val="0"/>
                </a:spcBef>
              </a:pPr>
              <a:t>37</a:t>
            </a:fld>
            <a:endParaRPr lang="en-US" altLang="zh-CN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983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D003BA0A-DE0C-4772-8E9C-7B081D0572CC}" type="slidenum">
              <a:rPr lang="en-US" altLang="zh-CN">
                <a:cs typeface="Arial" pitchFamily="34" charset="0"/>
              </a:rPr>
              <a:pPr>
                <a:spcBef>
                  <a:spcPct val="0"/>
                </a:spcBef>
              </a:pPr>
              <a:t>39</a:t>
            </a:fld>
            <a:endParaRPr lang="en-US" altLang="zh-CN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013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70C4C2AF-5B9F-4BA3-BB10-431CAF957695}" type="slidenum">
              <a:rPr lang="en-US" altLang="zh-CN">
                <a:cs typeface="Arial" pitchFamily="34" charset="0"/>
              </a:rPr>
              <a:pPr>
                <a:spcBef>
                  <a:spcPct val="0"/>
                </a:spcBef>
              </a:pPr>
              <a:t>41</a:t>
            </a:fld>
            <a:endParaRPr lang="en-US" altLang="zh-CN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034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93C5E846-4ECD-44D5-BE51-C7BC062D2CB2}" type="slidenum">
              <a:rPr lang="en-US" altLang="zh-CN">
                <a:cs typeface="Arial" pitchFamily="34" charset="0"/>
              </a:rPr>
              <a:pPr>
                <a:spcBef>
                  <a:spcPct val="0"/>
                </a:spcBef>
              </a:pPr>
              <a:t>42</a:t>
            </a:fld>
            <a:endParaRPr lang="en-US" altLang="zh-CN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054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AB6E67CE-FAD6-41E3-9F2A-BED6C9AA4A9D}" type="slidenum">
              <a:rPr lang="en-US" altLang="zh-CN">
                <a:cs typeface="Arial" pitchFamily="34" charset="0"/>
              </a:rPr>
              <a:pPr>
                <a:spcBef>
                  <a:spcPct val="0"/>
                </a:spcBef>
              </a:pPr>
              <a:t>43</a:t>
            </a:fld>
            <a:endParaRPr lang="en-US" altLang="zh-CN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075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11753245-9BEA-4A70-AAFF-DE1B42D99DE5}" type="slidenum">
              <a:rPr lang="en-US" altLang="zh-CN">
                <a:cs typeface="Arial" pitchFamily="34" charset="0"/>
              </a:rPr>
              <a:pPr>
                <a:spcBef>
                  <a:spcPct val="0"/>
                </a:spcBef>
              </a:pPr>
              <a:t>44</a:t>
            </a:fld>
            <a:endParaRPr lang="en-US" altLang="zh-CN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AB87002E-B907-42F5-86D4-77894037A6C4}" type="slidenum">
              <a:rPr lang="en-US" altLang="zh-CN">
                <a:cs typeface="Arial" pitchFamily="34" charset="0"/>
              </a:rPr>
              <a:pPr>
                <a:spcBef>
                  <a:spcPct val="0"/>
                </a:spcBef>
              </a:pPr>
              <a:t>4</a:t>
            </a:fld>
            <a:endParaRPr lang="en-US" altLang="zh-CN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095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C7E0E60F-7D3C-4A1F-9B42-1CDF251A6A23}" type="slidenum">
              <a:rPr lang="en-US" altLang="zh-CN">
                <a:cs typeface="Arial" pitchFamily="34" charset="0"/>
              </a:rPr>
              <a:pPr>
                <a:spcBef>
                  <a:spcPct val="0"/>
                </a:spcBef>
              </a:pPr>
              <a:t>45</a:t>
            </a:fld>
            <a:endParaRPr lang="en-US" altLang="zh-CN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208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D1498B70-B315-44B5-A5CB-DD621E56B56E}" type="slidenum">
              <a:rPr lang="en-US" altLang="zh-CN">
                <a:cs typeface="Arial" pitchFamily="34" charset="0"/>
              </a:rPr>
              <a:pPr>
                <a:spcBef>
                  <a:spcPct val="0"/>
                </a:spcBef>
              </a:pPr>
              <a:t>46</a:t>
            </a:fld>
            <a:endParaRPr lang="en-US" altLang="zh-CN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249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30B43646-69CE-49DF-9366-A3441AF8B180}" type="slidenum">
              <a:rPr lang="en-US" altLang="zh-CN">
                <a:cs typeface="Arial" pitchFamily="34" charset="0"/>
              </a:rPr>
              <a:pPr>
                <a:spcBef>
                  <a:spcPct val="0"/>
                </a:spcBef>
              </a:pPr>
              <a:t>48</a:t>
            </a:fld>
            <a:endParaRPr lang="en-US" altLang="zh-CN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269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15D3E165-50DC-41AF-846B-D646DE0FD08C}" type="slidenum">
              <a:rPr lang="en-US" altLang="zh-CN">
                <a:cs typeface="Arial" pitchFamily="34" charset="0"/>
              </a:rPr>
              <a:pPr>
                <a:spcBef>
                  <a:spcPct val="0"/>
                </a:spcBef>
              </a:pPr>
              <a:t>49</a:t>
            </a:fld>
            <a:endParaRPr lang="en-US" altLang="zh-CN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BF0D2C50-15F0-4080-9CF8-4D6151238C9D}" type="slidenum">
              <a:rPr lang="en-US" altLang="zh-CN">
                <a:cs typeface="Arial" pitchFamily="34" charset="0"/>
              </a:rPr>
              <a:pPr>
                <a:spcBef>
                  <a:spcPct val="0"/>
                </a:spcBef>
              </a:pPr>
              <a:t>5</a:t>
            </a:fld>
            <a:endParaRPr lang="en-US" altLang="zh-CN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6893D741-55F6-4FFB-9A6E-C9022CB1F469}" type="slidenum">
              <a:rPr lang="en-US" altLang="zh-CN">
                <a:cs typeface="Arial" pitchFamily="34" charset="0"/>
              </a:rPr>
              <a:pPr>
                <a:spcBef>
                  <a:spcPct val="0"/>
                </a:spcBef>
              </a:pPr>
              <a:t>7</a:t>
            </a:fld>
            <a:endParaRPr lang="en-US" altLang="zh-CN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EB669978-6B1B-4220-825B-C8767B34AFC2}" type="slidenum">
              <a:rPr lang="en-US" altLang="zh-CN">
                <a:cs typeface="Arial" pitchFamily="34" charset="0"/>
              </a:rPr>
              <a:pPr>
                <a:spcBef>
                  <a:spcPct val="0"/>
                </a:spcBef>
              </a:pPr>
              <a:t>8</a:t>
            </a:fld>
            <a:endParaRPr lang="en-US" altLang="zh-CN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EAC9C8D8-7BC8-40B2-85B1-94D63D5A6A87}" type="slidenum">
              <a:rPr lang="en-US" altLang="zh-CN">
                <a:cs typeface="Arial" pitchFamily="34" charset="0"/>
              </a:rPr>
              <a:pPr>
                <a:spcBef>
                  <a:spcPct val="0"/>
                </a:spcBef>
              </a:pPr>
              <a:t>9</a:t>
            </a:fld>
            <a:endParaRPr lang="en-US" altLang="zh-CN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2D1561E8-2EEE-494A-B415-8F81812B6B39}" type="slidenum">
              <a:rPr lang="en-US" altLang="zh-CN">
                <a:cs typeface="Arial" pitchFamily="34" charset="0"/>
              </a:rPr>
              <a:pPr>
                <a:spcBef>
                  <a:spcPct val="0"/>
                </a:spcBef>
              </a:pPr>
              <a:t>11</a:t>
            </a:fld>
            <a:endParaRPr lang="en-US" altLang="zh-CN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F28C52B5-3F4B-4A32-9DA4-0E156E3FE913}" type="slidenum">
              <a:rPr lang="en-US" altLang="zh-CN">
                <a:cs typeface="Arial" pitchFamily="34" charset="0"/>
              </a:rPr>
              <a:pPr>
                <a:spcBef>
                  <a:spcPct val="0"/>
                </a:spcBef>
              </a:pPr>
              <a:t>13</a:t>
            </a:fld>
            <a:endParaRPr lang="en-US" altLang="zh-CN">
              <a:cs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16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19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zh-CN">
                <a:latin typeface="Lucida Sans Unicode" panose="020B0602030504020204" pitchFamily="34" charset="0"/>
              </a:endParaRPr>
            </a:p>
          </p:txBody>
        </p:sp>
        <p:sp>
          <p:nvSpPr>
            <p:cNvPr id="7" name="Freeform 20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zh-CN">
                <a:latin typeface="Lucida Sans Unicode" panose="020B0602030504020204" pitchFamily="34" charset="0"/>
              </a:endParaRPr>
            </a:p>
          </p:txBody>
        </p:sp>
        <p:sp>
          <p:nvSpPr>
            <p:cNvPr id="8" name="Freeform 22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zh-CN">
                <a:solidFill>
                  <a:srgbClr val="FFFFFF"/>
                </a:solidFill>
                <a:cs typeface="Arial" charset="0"/>
              </a:endParaRPr>
            </a:p>
          </p:txBody>
        </p:sp>
        <p:cxnSp>
          <p:nvCxnSpPr>
            <p:cNvPr id="10" name="Straight Connector 23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Action Button: Forward or Next 24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D503192-DB2F-4CE7-9351-1EF17BAE3789}" type="datetime1">
              <a:rPr lang="en-US" altLang="zh-CN"/>
              <a:pPr>
                <a:defRPr/>
              </a:pPr>
              <a:t>2/10/20</a:t>
            </a:fld>
            <a:endParaRPr lang="en-US" altLang="zh-CN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DB0CBCE-CA71-4C6C-A6ED-DAA9B360DF1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823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3C9C6DF-5790-4FF8-B9D3-0E1E9F5F09D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1922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975C51A-5C35-424E-9BA6-C3D6695C731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15755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2pPr>
              <a:buFont typeface="Wingdings" pitchFamily="2" charset="2"/>
              <a:buChar char="§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F7F35F7-6BBB-4FB1-A713-E355D0E3F96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0912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tion Button: Back or Previous 16">
            <a:hlinkClick r:id="" action="ppaction://hlinkshowjump?jump=previousslide" highlightClick="1"/>
          </p:cNvPr>
          <p:cNvSpPr/>
          <p:nvPr/>
        </p:nvSpPr>
        <p:spPr>
          <a:xfrm>
            <a:off x="8305800" y="152400"/>
            <a:ext cx="304800" cy="304800"/>
          </a:xfrm>
          <a:prstGeom prst="actionButtonBackPreviou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" name="Action Button: Forward or Next 18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Font typeface="Wingdings" pitchFamily="2" charset="2"/>
              <a:buChar char="§"/>
              <a:defRPr/>
            </a:lvl2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51CC8D-09E3-4AFD-8194-223A67591E74}" type="datetime1">
              <a:rPr lang="en-US" altLang="zh-CN"/>
              <a:pPr>
                <a:defRPr/>
              </a:pPr>
              <a:t>2/10/20</a:t>
            </a:fld>
            <a:endParaRPr lang="en-US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AAA45A-4BFF-4E6F-9804-3E7251B0FB5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57120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16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5" name="Chevron 18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071E6C-EB1E-45FC-8661-70AAB89F7A1C}" type="datetime1">
              <a:rPr lang="en-US" altLang="zh-CN"/>
              <a:pPr>
                <a:defRPr/>
              </a:pPr>
              <a:t>2/10/20</a:t>
            </a:fld>
            <a:endParaRPr lang="en-US" altLang="zh-CN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F087AA-30FF-4D27-9A52-58F48D1EA59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4406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776E3A-B0AA-4DDA-950C-464ADB4218D6}" type="datetime1">
              <a:rPr lang="en-US" altLang="zh-CN"/>
              <a:pPr>
                <a:defRPr/>
              </a:pPr>
              <a:t>2/10/20</a:t>
            </a:fld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F84FD0-6F41-4C2D-8B2A-40054B945E0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3325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F9F572-FDDB-446C-A80F-EDC3D6DD9DF8}" type="datetime1">
              <a:rPr lang="en-US" altLang="zh-CN"/>
              <a:pPr>
                <a:defRPr/>
              </a:pPr>
              <a:t>2/10/20</a:t>
            </a:fld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899358-22A2-4379-B8E1-A851C18459E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6194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180B7E-5093-49FE-AEA1-28D28E6275AB}" type="datetime1">
              <a:rPr lang="en-US" altLang="zh-CN"/>
              <a:pPr>
                <a:defRPr/>
              </a:pPr>
              <a:t>2/10/20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70909A-E384-453F-92B0-77F36EBE0ED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861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873F1D1-4E49-4093-ACCA-0651F2720DB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4612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D66F1B2-C6DD-4135-9179-A5EDB1A2921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3490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6" name="Freeform 18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7" name="Right Triangle 1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cxnSp>
        <p:nvCxnSpPr>
          <p:cNvPr id="8" name="Straight Connector 2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22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0" name="Chevron 23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4EA5259-16BC-4C41-AA3E-E76A228E0C5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61262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3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Lucida Sans Unicode" pitchFamily="34" charset="0"/>
                <a:ea typeface="宋体" charset="-122"/>
                <a:cs typeface="Arial" charset="0"/>
              </a:defRPr>
            </a:lvl1pPr>
          </a:lstStyle>
          <a:p>
            <a:pPr>
              <a:defRPr/>
            </a:pPr>
            <a:fld id="{421F8415-AEAA-45E4-9F68-312F307DD097}" type="datetime1">
              <a:rPr lang="en-US" altLang="zh-CN"/>
              <a:pPr>
                <a:defRPr/>
              </a:pPr>
              <a:t>2/10/20</a:t>
            </a:fld>
            <a:endParaRPr lang="en-US" altLang="zh-CN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latin typeface="Lucida Sans Unicode" pitchFamily="34" charset="0"/>
              </a:defRPr>
            </a:lvl1pPr>
          </a:lstStyle>
          <a:p>
            <a:fld id="{227C92D9-2D78-41DB-8787-2F7CF437CCDC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1" name="Action Button: Back or Previous 10">
            <a:hlinkClick r:id="" action="ppaction://hlinkshowjump?jump=previousslide" highlightClick="1"/>
          </p:cNvPr>
          <p:cNvSpPr/>
          <p:nvPr/>
        </p:nvSpPr>
        <p:spPr>
          <a:xfrm>
            <a:off x="8305800" y="152400"/>
            <a:ext cx="304800" cy="304800"/>
          </a:xfrm>
          <a:prstGeom prst="actionButtonBackPreviou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6" name="Action Button: Forward or Next 15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>
              <a:solidFill>
                <a:srgbClr val="000000"/>
              </a:solidFill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18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Char char="»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hyperlink" Target="chapter03.ppt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3380E6"/>
                </a:solidFill>
                <a:latin typeface="Goudy Sans Medium"/>
              </a:rPr>
              <a:t>Chapter 2</a:t>
            </a:r>
            <a:br>
              <a:rPr lang="en-US" dirty="0">
                <a:solidFill>
                  <a:srgbClr val="3380E6"/>
                </a:solidFill>
                <a:latin typeface="Goudy Sans Medium"/>
              </a:rPr>
            </a:br>
            <a:r>
              <a:rPr lang="en-US" dirty="0">
                <a:solidFill>
                  <a:srgbClr val="3380E6"/>
                </a:solidFill>
                <a:latin typeface="Goudy Sans Medium"/>
              </a:rPr>
              <a:t>Introduction to </a:t>
            </a:r>
            <a:br>
              <a:rPr lang="en-US" dirty="0">
                <a:solidFill>
                  <a:srgbClr val="3380E6"/>
                </a:solidFill>
                <a:latin typeface="Goudy Sans Medium"/>
              </a:rPr>
            </a:br>
            <a:r>
              <a:rPr lang="en-US" dirty="0">
                <a:solidFill>
                  <a:srgbClr val="3380E6"/>
                </a:solidFill>
                <a:latin typeface="Goudy Sans Medium"/>
              </a:rPr>
              <a:t>Java Applications</a:t>
            </a:r>
          </a:p>
        </p:txBody>
      </p:sp>
      <p:sp>
        <p:nvSpPr>
          <p:cNvPr id="16387" name="Subtitle 3"/>
          <p:cNvSpPr>
            <a:spLocks noGrp="1"/>
          </p:cNvSpPr>
          <p:nvPr>
            <p:ph type="subTitle" idx="1"/>
          </p:nvPr>
        </p:nvSpPr>
        <p:spPr>
          <a:xfrm>
            <a:off x="685800" y="3611563"/>
            <a:ext cx="7772400" cy="1200150"/>
          </a:xfrm>
        </p:spPr>
        <p:txBody>
          <a:bodyPr/>
          <a:lstStyle/>
          <a:p>
            <a:pPr marR="0" eaLnBrk="1" hangingPunct="1"/>
            <a:r>
              <a:rPr lang="en-US" altLang="zh-CN">
                <a:ea typeface="宋体" pitchFamily="2" charset="-122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" descr="ch02imageslides_Page_10.png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rgbClr val="24B5A1"/>
                </a:solidFill>
                <a:latin typeface="Arial"/>
              </a:rPr>
              <a:t>2.2  </a:t>
            </a:r>
            <a:r>
              <a:rPr lang="en-US">
                <a:solidFill>
                  <a:srgbClr val="3380E6"/>
                </a:solidFill>
                <a:latin typeface="Arial"/>
              </a:rPr>
              <a:t>Our First Program in Java: Printing a Line of Text (Cont.)</a:t>
            </a:r>
          </a:p>
        </p:txBody>
      </p:sp>
      <p:sp>
        <p:nvSpPr>
          <p:cNvPr id="3481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Braces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 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left brace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, </a:t>
            </a:r>
            <a:r>
              <a:rPr lang="en-US" altLang="zh-CN" dirty="0">
                <a:solidFill>
                  <a:srgbClr val="0000FF"/>
                </a:solidFill>
                <a:latin typeface="LucidaSansTypewriter"/>
                <a:ea typeface="宋体" pitchFamily="2" charset="-122"/>
              </a:rPr>
              <a:t>{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, begins the 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body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of every class declaration. 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 corresponding 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right brace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, </a:t>
            </a:r>
            <a:r>
              <a:rPr lang="en-US" altLang="zh-CN" dirty="0">
                <a:solidFill>
                  <a:srgbClr val="0000FF"/>
                </a:solidFill>
                <a:latin typeface="LucidaSansTypewriter"/>
                <a:ea typeface="宋体" pitchFamily="2" charset="-122"/>
              </a:rPr>
              <a:t>}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, must end each class declaration. 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Code between braces should be indented</a:t>
            </a:r>
            <a:r>
              <a:rPr lang="zh-CN" altLang="en-US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（锯齿状的）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</a:t>
            </a:r>
          </a:p>
          <a:p>
            <a:pPr lvl="1" eaLnBrk="1" hangingPunct="1"/>
            <a:r>
              <a:rPr lang="en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We recommend using </a:t>
            </a:r>
            <a:r>
              <a:rPr lang="en" altLang="zh-CN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three spaces </a:t>
            </a:r>
            <a:r>
              <a:rPr lang="en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to form a level of indent.</a:t>
            </a:r>
          </a:p>
          <a:p>
            <a:pPr lvl="1" eaLnBrk="1" hangingPunct="1"/>
            <a:endParaRPr lang="en-US" altLang="zh-CN" dirty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1" descr="ch02imageslides_Page_11.png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2.2  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Our First Program in Java: Printing a Line of Text (Cont.)</a:t>
            </a:r>
          </a:p>
        </p:txBody>
      </p:sp>
      <p:sp>
        <p:nvSpPr>
          <p:cNvPr id="4096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Declaring the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main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Method</a:t>
            </a:r>
          </a:p>
          <a:p>
            <a:pPr lvl="2" eaLnBrk="1" hangingPunct="1">
              <a:lnSpc>
                <a:spcPct val="90000"/>
              </a:lnSpc>
              <a:buFont typeface="Wingdings 2" pitchFamily="18" charset="2"/>
              <a:buNone/>
            </a:pPr>
            <a:r>
              <a:rPr lang="en-US" altLang="zh-CN" dirty="0">
                <a:solidFill>
                  <a:srgbClr val="0000FF"/>
                </a:solidFill>
                <a:latin typeface="Lucida Console" pitchFamily="49" charset="0"/>
                <a:ea typeface="宋体" pitchFamily="2" charset="-122"/>
              </a:rPr>
              <a:t>	public static void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main</a:t>
            </a:r>
            <a:r>
              <a:rPr lang="en-US" altLang="zh-CN" dirty="0">
                <a:solidFill>
                  <a:srgbClr val="FF0000"/>
                </a:solidFill>
                <a:latin typeface="Lucida Console" pitchFamily="49" charset="0"/>
                <a:ea typeface="宋体" pitchFamily="2" charset="-122"/>
              </a:rPr>
              <a:t>(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 String[] </a:t>
            </a:r>
            <a:r>
              <a:rPr lang="en-US" altLang="zh-CN" dirty="0" err="1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args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Lucida Console" pitchFamily="49" charset="0"/>
                <a:ea typeface="宋体" pitchFamily="2" charset="-122"/>
              </a:rPr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Starting point of every Java application.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Parentheses()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after the identifier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main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indicate that it’s a program building block called a 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method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Java class declarations normally contain one or more methods.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FF0000"/>
                </a:solidFill>
                <a:latin typeface="Lucida Console" pitchFamily="49" charset="0"/>
                <a:ea typeface="宋体" pitchFamily="2" charset="-122"/>
              </a:rPr>
              <a:t>main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 must be defined as shown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; otherwise, the JVM will not execute the application.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Keyword </a:t>
            </a:r>
            <a:r>
              <a:rPr lang="en-US" altLang="zh-CN" dirty="0">
                <a:solidFill>
                  <a:srgbClr val="0000FF"/>
                </a:solidFill>
                <a:latin typeface="LucidaSansTypewriter"/>
                <a:ea typeface="宋体" pitchFamily="2" charset="-122"/>
              </a:rPr>
              <a:t>void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indicates that this method will not return any information.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rgbClr val="24B5A1"/>
                </a:solidFill>
                <a:latin typeface="Arial"/>
              </a:rPr>
              <a:t>2.2  </a:t>
            </a:r>
            <a:r>
              <a:rPr lang="en-US">
                <a:solidFill>
                  <a:srgbClr val="3380E6"/>
                </a:solidFill>
                <a:latin typeface="Arial"/>
              </a:rPr>
              <a:t>Our First Program in Java: Printing a Line of Text (Cont.)</a:t>
            </a:r>
          </a:p>
        </p:txBody>
      </p:sp>
      <p:sp>
        <p:nvSpPr>
          <p:cNvPr id="4301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Body of the method declaration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Enclosed in left and right braces.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Statement</a:t>
            </a:r>
          </a:p>
          <a:p>
            <a:pPr lvl="2" eaLnBrk="1" hangingPunct="1">
              <a:lnSpc>
                <a:spcPct val="90000"/>
              </a:lnSpc>
              <a:buFont typeface="Wingdings 2" pitchFamily="18" charset="2"/>
              <a:buNone/>
            </a:pP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	</a:t>
            </a:r>
            <a:r>
              <a:rPr lang="en-US" altLang="zh-CN" sz="1700" dirty="0" err="1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System.out.println</a:t>
            </a:r>
            <a:r>
              <a:rPr lang="en-US" altLang="zh-CN" sz="17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(</a:t>
            </a:r>
            <a:r>
              <a:rPr lang="en-US" altLang="zh-CN" sz="1700" dirty="0">
                <a:solidFill>
                  <a:srgbClr val="128AFF"/>
                </a:solidFill>
                <a:latin typeface="Lucida Console" pitchFamily="49" charset="0"/>
                <a:ea typeface="宋体" pitchFamily="2" charset="-122"/>
              </a:rPr>
              <a:t>"Welcome to Java Programming!"</a:t>
            </a:r>
            <a:r>
              <a:rPr lang="en-US" altLang="zh-CN" sz="17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);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Instructs the computer to perform an action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Print the 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string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of characters contained between the double quotation marks.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White-space characters in strings are not ignored by the compiler.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Strings cannot span multiple lines of code.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CE3681-02B3-124D-B830-4EA471F69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5334000"/>
            <a:ext cx="3771900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2.2  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Our First Program in Java: Printing a Line of Text (Cont.)</a:t>
            </a:r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0000FF"/>
                </a:solidFill>
                <a:latin typeface="LucidaSansTypewriter"/>
                <a:ea typeface="宋体" pitchFamily="2" charset="-122"/>
              </a:rPr>
              <a:t>System.out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object</a:t>
            </a:r>
          </a:p>
          <a:p>
            <a:pPr lvl="1" eaLnBrk="1" hangingPunct="1"/>
            <a:r>
              <a:rPr lang="en-US" altLang="zh-CN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Standard output object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 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Allows Java applications to display strings in the </a:t>
            </a:r>
            <a:r>
              <a:rPr lang="en-US" altLang="zh-CN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command window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from which the Java application executes. </a:t>
            </a:r>
          </a:p>
          <a:p>
            <a:pPr eaLnBrk="1" hangingPunct="1"/>
            <a:r>
              <a:rPr lang="en-US" altLang="zh-CN">
                <a:solidFill>
                  <a:srgbClr val="0000FF"/>
                </a:solidFill>
                <a:latin typeface="LucidaSansTypewriter"/>
                <a:ea typeface="宋体" pitchFamily="2" charset="-122"/>
              </a:rPr>
              <a:t>System.out.println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method 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Displays (or prints) a line of text in the command window. 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The string in the parentheses the </a:t>
            </a:r>
            <a:r>
              <a:rPr lang="en-US" altLang="zh-CN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argument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to the method. 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Positions the output cursor at the beginning of the next line in the command window.</a:t>
            </a:r>
          </a:p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Most statements end with a semicolon.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rgbClr val="24B5A1"/>
                </a:solidFill>
                <a:latin typeface="Arial"/>
              </a:rPr>
              <a:t>2.2  </a:t>
            </a:r>
            <a:r>
              <a:rPr lang="en-US">
                <a:solidFill>
                  <a:srgbClr val="3380E6"/>
                </a:solidFill>
                <a:latin typeface="Arial"/>
              </a:rPr>
              <a:t>Our First Program in Java: Printing a Line of Text (Cont.)</a:t>
            </a:r>
          </a:p>
        </p:txBody>
      </p:sp>
      <p:sp>
        <p:nvSpPr>
          <p:cNvPr id="5017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Compiling and Executing Your First Java Application</a:t>
            </a:r>
          </a:p>
          <a:p>
            <a:pPr lvl="1" eaLnBrk="1" hangingPunct="1"/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Open a command window and change to the directory where the program is stored. </a:t>
            </a:r>
          </a:p>
          <a:p>
            <a:pPr lvl="2" eaLnBrk="1" hangingPunct="1"/>
            <a:r>
              <a:rPr lang="en-US" altLang="zh-CN" sz="19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Many operating systems use the command </a:t>
            </a:r>
            <a:r>
              <a:rPr lang="en-US" altLang="zh-CN" sz="19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cd</a:t>
            </a:r>
            <a:r>
              <a:rPr lang="en-US" altLang="zh-CN" sz="19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to change directories. </a:t>
            </a:r>
          </a:p>
          <a:p>
            <a:pPr lvl="1" eaLnBrk="1" hangingPunct="1"/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To compile the program, type</a:t>
            </a:r>
          </a:p>
          <a:p>
            <a:pPr lvl="2" eaLnBrk="1" hangingPunct="1">
              <a:buFont typeface="Wingdings 2" pitchFamily="18" charset="2"/>
              <a:buNone/>
            </a:pPr>
            <a:r>
              <a:rPr lang="en-US" altLang="zh-CN" sz="19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	</a:t>
            </a:r>
            <a:r>
              <a:rPr lang="en-US" altLang="zh-CN" sz="1900" dirty="0" err="1">
                <a:solidFill>
                  <a:srgbClr val="FF0000"/>
                </a:solidFill>
                <a:latin typeface="Lucida Console" pitchFamily="49" charset="0"/>
                <a:ea typeface="宋体" pitchFamily="2" charset="-122"/>
              </a:rPr>
              <a:t>javac</a:t>
            </a:r>
            <a:r>
              <a:rPr lang="en-US" altLang="zh-CN" sz="1900" dirty="0">
                <a:solidFill>
                  <a:srgbClr val="FF0000"/>
                </a:solidFill>
                <a:latin typeface="Lucida Console" pitchFamily="49" charset="0"/>
                <a:ea typeface="宋体" pitchFamily="2" charset="-122"/>
              </a:rPr>
              <a:t> Welcome1.java</a:t>
            </a:r>
          </a:p>
          <a:p>
            <a:pPr lvl="1" eaLnBrk="1" hangingPunct="1"/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If the program contains no syntax errors, preceding command creates </a:t>
            </a:r>
            <a:r>
              <a:rPr lang="en-US" altLang="zh-CN" sz="2100" dirty="0" err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</a:t>
            </a:r>
            <a:r>
              <a:rPr lang="en-US" altLang="zh-CN" sz="2100" dirty="0" err="1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.class</a:t>
            </a: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file (known as the </a:t>
            </a:r>
            <a:r>
              <a:rPr lang="en-US" altLang="zh-CN" sz="2100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class file</a:t>
            </a: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) containing the platform-independent Java bytecodes that represent the application.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1" descr="ch02imageslides_Page_18.png"/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27"/>
          <a:stretch/>
        </p:blipFill>
        <p:spPr bwMode="auto">
          <a:xfrm>
            <a:off x="0" y="652463"/>
            <a:ext cx="77724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1" descr="ch02imageslides_Page_19.png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1" descr="ch02imageslides_Page_20.png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" descr="ch02imageslides_Page_03.png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67" b="29398"/>
          <a:stretch>
            <a:fillRect/>
          </a:stretch>
        </p:blipFill>
        <p:spPr bwMode="auto">
          <a:xfrm>
            <a:off x="0" y="-457200"/>
            <a:ext cx="6629400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rgbClr val="24B5A1"/>
                </a:solidFill>
                <a:latin typeface="Arial"/>
              </a:rPr>
              <a:t>2.2  </a:t>
            </a:r>
            <a:r>
              <a:rPr lang="en-US">
                <a:solidFill>
                  <a:srgbClr val="3380E6"/>
                </a:solidFill>
                <a:latin typeface="Arial"/>
              </a:rPr>
              <a:t>Our First Program in Java: Printing a Line of Text (Cont.)</a:t>
            </a:r>
          </a:p>
        </p:txBody>
      </p:sp>
      <p:sp>
        <p:nvSpPr>
          <p:cNvPr id="5529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To execute the program, type </a:t>
            </a:r>
            <a:r>
              <a:rPr lang="en-US" altLang="zh-CN" dirty="0">
                <a:solidFill>
                  <a:srgbClr val="FF0000"/>
                </a:solidFill>
                <a:latin typeface="Lucida Console" pitchFamily="49" charset="0"/>
                <a:ea typeface="宋体" pitchFamily="2" charset="-122"/>
              </a:rPr>
              <a:t>java Welcome1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 </a:t>
            </a:r>
          </a:p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Launches the JVM, which loads the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.class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file for class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Welcome1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 </a:t>
            </a:r>
          </a:p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Note that the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.class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file-name extension is omitted from the preceding command; otherwise, the JVM will not execute the program. </a:t>
            </a:r>
          </a:p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The JVM calls method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main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to execute the program.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1" descr="ch02imageslides_Page_21.PNG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1" descr="ch02imageslides_Page_22.png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2.3  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Modifying Your First Java Program</a:t>
            </a:r>
          </a:p>
        </p:txBody>
      </p:sp>
      <p:sp>
        <p:nvSpPr>
          <p:cNvPr id="5939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Class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Welcome2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, shown in Fig. 2.3, uses two statements to produce the same output as that shown in Fig. 2.1.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Picture 1" descr="ch02imageslides_Page_25.png">
            <a:extLst>
              <a:ext uri="{FF2B5EF4-FFF2-40B4-BE49-F238E27FC236}">
                <a16:creationId xmlns:a16="http://schemas.microsoft.com/office/drawing/2014/main" id="{BB0F3963-9C96-DD4F-972F-00EF1DA5A6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5" b="30769"/>
          <a:stretch>
            <a:fillRect/>
          </a:stretch>
        </p:blipFill>
        <p:spPr bwMode="auto">
          <a:xfrm>
            <a:off x="-203200" y="2743200"/>
            <a:ext cx="95504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1" descr="ch02imageslides_Page_26.png"/>
          <p:cNvPicPr>
            <a:picLocks noGrp="1" noChangeAspect="1"/>
          </p:cNvPicPr>
          <p:nvPr isPhoto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2.3  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Modifying Your First Java Program (Cont.)</a:t>
            </a:r>
          </a:p>
        </p:txBody>
      </p:sp>
      <p:sp>
        <p:nvSpPr>
          <p:cNvPr id="6349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500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Newline characters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indicate to </a:t>
            </a:r>
            <a:r>
              <a:rPr lang="en-US" altLang="zh-CN" sz="2500" dirty="0" err="1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System.out</a:t>
            </a:r>
            <a:r>
              <a:rPr lang="en-US" altLang="zh-CN" sz="2500" dirty="0" err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’s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sz="25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print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and </a:t>
            </a:r>
            <a:r>
              <a:rPr lang="en-US" altLang="zh-CN" sz="2500" dirty="0" err="1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println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methods when to position the output cursor at the beginning of the next line in the command window.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Newline characters are white-space characters.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The </a:t>
            </a:r>
            <a:r>
              <a:rPr lang="en-US" altLang="zh-CN" sz="2500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backslash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(</a:t>
            </a:r>
            <a:r>
              <a:rPr lang="en-US" altLang="zh-CN" sz="2500" dirty="0">
                <a:solidFill>
                  <a:srgbClr val="0000FF"/>
                </a:solidFill>
                <a:latin typeface="LucidaSansTypewriter"/>
                <a:ea typeface="宋体" pitchFamily="2" charset="-122"/>
              </a:rPr>
              <a:t>\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) is called an </a:t>
            </a:r>
            <a:r>
              <a:rPr lang="en-US" altLang="zh-CN" sz="2500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escape character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Indicates a “special character”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Backslash is combined with the next character to form an </a:t>
            </a:r>
            <a:r>
              <a:rPr lang="en-US" altLang="zh-CN" sz="2500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escape sequence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The escape sequence </a:t>
            </a:r>
            <a:r>
              <a:rPr lang="en-US" altLang="zh-CN" sz="25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\n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represents the newline character. </a:t>
            </a:r>
          </a:p>
          <a:p>
            <a:pPr lvl="2" eaLnBrk="1" hangingPunct="1">
              <a:lnSpc>
                <a:spcPct val="90000"/>
              </a:lnSpc>
              <a:buFont typeface="Wingdings 2" pitchFamily="18" charset="2"/>
              <a:buNone/>
            </a:pPr>
            <a:endParaRPr lang="en-US" altLang="zh-CN" sz="1900" dirty="0">
              <a:solidFill>
                <a:srgbClr val="FF0000"/>
              </a:solidFill>
              <a:latin typeface="Lucida Console" pitchFamily="49" charset="0"/>
              <a:ea typeface="宋体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1" descr="ch02imageslides_Page_25.png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01" b="34888"/>
          <a:stretch>
            <a:fillRect/>
          </a:stretch>
        </p:blipFill>
        <p:spPr bwMode="auto">
          <a:xfrm>
            <a:off x="-333375" y="457200"/>
            <a:ext cx="9477375" cy="483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rgbClr val="24B5A1"/>
                </a:solidFill>
                <a:latin typeface="Arial"/>
              </a:rPr>
              <a:t>2.4  </a:t>
            </a:r>
            <a:r>
              <a:rPr lang="en-US">
                <a:solidFill>
                  <a:srgbClr val="3380E6"/>
                </a:solidFill>
                <a:latin typeface="Arial"/>
              </a:rPr>
              <a:t>Displaying Text with </a:t>
            </a:r>
            <a:r>
              <a:rPr lang="en-US">
                <a:solidFill>
                  <a:srgbClr val="3380E6"/>
                </a:solidFill>
                <a:latin typeface="Lucida Console"/>
              </a:rPr>
              <a:t>printf</a:t>
            </a:r>
            <a:r>
              <a:rPr lang="en-US">
                <a:solidFill>
                  <a:srgbClr val="3380E6"/>
                </a:solidFill>
                <a:latin typeface="Arial"/>
              </a:rPr>
              <a:t> </a:t>
            </a:r>
          </a:p>
        </p:txBody>
      </p:sp>
      <p:sp>
        <p:nvSpPr>
          <p:cNvPr id="6861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300" dirty="0" err="1">
                <a:solidFill>
                  <a:srgbClr val="0000FF"/>
                </a:solidFill>
                <a:latin typeface="LucidaSansTypewriter"/>
                <a:ea typeface="宋体" pitchFamily="2" charset="-122"/>
              </a:rPr>
              <a:t>System.out.printf</a:t>
            </a:r>
            <a:r>
              <a:rPr lang="en-US" altLang="zh-CN" sz="23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method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f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means “formatted”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displays formatted data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3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Picture 1" descr="ch02imageslides_Page_28.png">
            <a:extLst>
              <a:ext uri="{FF2B5EF4-FFF2-40B4-BE49-F238E27FC236}">
                <a16:creationId xmlns:a16="http://schemas.microsoft.com/office/drawing/2014/main" id="{A1646411-1FE0-FE4C-96AF-6AAF053E36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98"/>
          <a:stretch>
            <a:fillRect/>
          </a:stretch>
        </p:blipFill>
        <p:spPr bwMode="auto">
          <a:xfrm>
            <a:off x="-228600" y="2400300"/>
            <a:ext cx="9777413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1" descr="ch02imageslides_Page_31.png"/>
          <p:cNvPicPr>
            <a:picLocks noGrp="1" noChangeAspect="1"/>
          </p:cNvPicPr>
          <p:nvPr isPhoto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468312"/>
            <a:ext cx="9144000" cy="555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D172DF1-B849-8147-8FB4-C6F9BC434B80}"/>
              </a:ext>
            </a:extLst>
          </p:cNvPr>
          <p:cNvSpPr/>
          <p:nvPr/>
        </p:nvSpPr>
        <p:spPr>
          <a:xfrm>
            <a:off x="152400" y="206702"/>
            <a:ext cx="66622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24B5A1"/>
                </a:solidFill>
                <a:latin typeface="Arial"/>
              </a:rPr>
              <a:t>2.5  </a:t>
            </a:r>
            <a:r>
              <a:rPr lang="en-US" altLang="zh-CN" sz="2800" dirty="0">
                <a:solidFill>
                  <a:srgbClr val="3380E6"/>
                </a:solidFill>
                <a:latin typeface="Arial"/>
              </a:rPr>
              <a:t>Another Application: Adding Integers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1" descr="ch02imageslides_Page_32.png"/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2.1  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Our First Program in Java: Printing a Line of Text</a:t>
            </a:r>
          </a:p>
        </p:txBody>
      </p:sp>
      <p:pic>
        <p:nvPicPr>
          <p:cNvPr id="19459" name="Picture 1" descr="ch02imageslides_Page_06.png"/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00" b="36259"/>
          <a:stretch>
            <a:fillRect/>
          </a:stretch>
        </p:blipFill>
        <p:spPr bwMode="auto">
          <a:xfrm>
            <a:off x="304800" y="1524000"/>
            <a:ext cx="8680450" cy="407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rgbClr val="24B5A1"/>
                </a:solidFill>
                <a:latin typeface="Arial"/>
              </a:rPr>
              <a:t>2.5  </a:t>
            </a:r>
            <a:r>
              <a:rPr lang="en-US">
                <a:solidFill>
                  <a:srgbClr val="3380E6"/>
                </a:solidFill>
                <a:latin typeface="Arial"/>
              </a:rPr>
              <a:t>Another Application: Adding Integers (Cont.)</a:t>
            </a:r>
          </a:p>
        </p:txBody>
      </p:sp>
      <p:sp>
        <p:nvSpPr>
          <p:cNvPr id="8089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0000FF"/>
                </a:solidFill>
                <a:latin typeface="LucidaSansTypewriter"/>
                <a:ea typeface="宋体" pitchFamily="2" charset="-122"/>
              </a:rPr>
              <a:t>import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declaration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Helps the compiler locate a class that is used in this program. 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Rich set of predefined classes that you can reuse rather than “reinventing the wheel.” 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Classes are grouped into 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packages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—named groups of related classes—and are collectively referred to as the 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Java class library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, or the 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Java Application Programming Interface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(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Java API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). 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You use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import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declarations to identify the predefined classes used in a Java program.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1" descr="ch02imageslides_Page_31.png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rgbClr val="24B5A1"/>
                </a:solidFill>
                <a:latin typeface="Arial"/>
              </a:rPr>
              <a:t>2.5  </a:t>
            </a:r>
            <a:r>
              <a:rPr lang="en-US">
                <a:solidFill>
                  <a:srgbClr val="3380E6"/>
                </a:solidFill>
                <a:latin typeface="Arial"/>
              </a:rPr>
              <a:t>Another Application: Adding Integers (Cont.)</a:t>
            </a:r>
          </a:p>
        </p:txBody>
      </p:sp>
      <p:sp>
        <p:nvSpPr>
          <p:cNvPr id="8499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500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Variable declaration statement</a:t>
            </a:r>
          </a:p>
          <a:p>
            <a:pPr lvl="2" eaLnBrk="1" hangingPunct="1">
              <a:lnSpc>
                <a:spcPct val="90000"/>
              </a:lnSpc>
              <a:buFont typeface="Wingdings 2" pitchFamily="18" charset="2"/>
              <a:buNone/>
            </a:pPr>
            <a:r>
              <a:rPr lang="en-US" altLang="zh-CN" sz="19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	Scanner input = </a:t>
            </a:r>
            <a:r>
              <a:rPr lang="en-US" altLang="zh-CN" sz="1900" dirty="0">
                <a:solidFill>
                  <a:srgbClr val="0000FF"/>
                </a:solidFill>
                <a:latin typeface="Lucida Console" pitchFamily="49" charset="0"/>
                <a:ea typeface="宋体" pitchFamily="2" charset="-122"/>
              </a:rPr>
              <a:t>new</a:t>
            </a:r>
            <a:r>
              <a:rPr lang="en-US" altLang="zh-CN" sz="19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 Scanner( </a:t>
            </a:r>
            <a:r>
              <a:rPr lang="en-US" altLang="zh-CN" sz="1900" dirty="0" err="1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System.in</a:t>
            </a:r>
            <a:r>
              <a:rPr lang="en-US" altLang="zh-CN" sz="19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 );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Specifies the name (</a:t>
            </a:r>
            <a:r>
              <a:rPr lang="en-US" altLang="zh-CN" sz="21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input</a:t>
            </a: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) and type (</a:t>
            </a:r>
            <a:r>
              <a:rPr lang="en-US" altLang="zh-CN" sz="21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Scanner</a:t>
            </a: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) of a variable that is used in this program.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Variable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Must be declared with a </a:t>
            </a:r>
            <a:r>
              <a:rPr lang="en-US" altLang="zh-CN" sz="2100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name</a:t>
            </a: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and a </a:t>
            </a:r>
            <a:r>
              <a:rPr lang="en-US" altLang="zh-CN" sz="2100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type</a:t>
            </a: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before they can be used.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rgbClr val="24B5A1"/>
                </a:solidFill>
                <a:latin typeface="Arial"/>
              </a:rPr>
              <a:t>2.5  </a:t>
            </a:r>
            <a:r>
              <a:rPr lang="en-US">
                <a:solidFill>
                  <a:srgbClr val="3380E6"/>
                </a:solidFill>
                <a:latin typeface="Arial"/>
              </a:rPr>
              <a:t>Another Application: Adding Integers (Cont.)</a:t>
            </a:r>
          </a:p>
        </p:txBody>
      </p:sp>
      <p:sp>
        <p:nvSpPr>
          <p:cNvPr id="8704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300" dirty="0">
                <a:solidFill>
                  <a:srgbClr val="0000FF"/>
                </a:solidFill>
                <a:latin typeface="LucidaSansTypewriter"/>
                <a:ea typeface="宋体" pitchFamily="2" charset="-122"/>
              </a:rPr>
              <a:t>Scanner</a:t>
            </a:r>
            <a:r>
              <a:rPr lang="en-US" altLang="zh-CN" sz="23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Enables a program to read data for use in a program.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Data can come from many sources, such as the user at the keyboard or a file on disk.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Before using a </a:t>
            </a:r>
            <a:r>
              <a:rPr lang="en-US" altLang="zh-CN" sz="20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Scanner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, you must create it and specify the source of the data.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3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The equals sign (</a:t>
            </a:r>
            <a:r>
              <a:rPr lang="en-US" altLang="zh-CN" sz="23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=</a:t>
            </a:r>
            <a:r>
              <a:rPr lang="en-US" altLang="zh-CN" sz="23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) in a declaration indicates that the variable should be </a:t>
            </a:r>
            <a:r>
              <a:rPr lang="en-US" altLang="zh-CN" sz="2300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initialized</a:t>
            </a:r>
            <a:r>
              <a:rPr lang="en-US" altLang="zh-CN" sz="23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(i.e., prepared for use in the program) with the result of the expression to the right of the equals sign.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3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The </a:t>
            </a:r>
            <a:r>
              <a:rPr lang="en-US" altLang="zh-CN" sz="2300" dirty="0">
                <a:solidFill>
                  <a:srgbClr val="0000FF"/>
                </a:solidFill>
                <a:latin typeface="LucidaSansTypewriter"/>
                <a:ea typeface="宋体" pitchFamily="2" charset="-122"/>
              </a:rPr>
              <a:t>new</a:t>
            </a:r>
            <a:r>
              <a:rPr lang="en-US" altLang="zh-CN" sz="23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keyword creates an object.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300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Standard input object</a:t>
            </a:r>
            <a:r>
              <a:rPr lang="en-US" altLang="zh-CN" sz="23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, </a:t>
            </a:r>
            <a:r>
              <a:rPr lang="en-US" altLang="zh-CN" sz="2300" dirty="0" err="1">
                <a:solidFill>
                  <a:srgbClr val="0000FF"/>
                </a:solidFill>
                <a:latin typeface="LucidaSansTypewriter"/>
                <a:ea typeface="宋体" pitchFamily="2" charset="-122"/>
              </a:rPr>
              <a:t>System.in</a:t>
            </a:r>
            <a:r>
              <a:rPr lang="en-US" altLang="zh-CN" sz="23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, enables applications to read bytes of information typed by the user.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3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Scanner</a:t>
            </a:r>
            <a:r>
              <a:rPr lang="en-US" altLang="zh-CN" sz="23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object translates these bytes into types that can be used in a program.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rgbClr val="24B5A1"/>
                </a:solidFill>
                <a:latin typeface="Arial"/>
              </a:rPr>
              <a:t>2.5  </a:t>
            </a:r>
            <a:r>
              <a:rPr lang="en-US">
                <a:solidFill>
                  <a:srgbClr val="3380E6"/>
                </a:solidFill>
                <a:latin typeface="Arial"/>
              </a:rPr>
              <a:t>Another Application: Adding Integers (Cont.)</a:t>
            </a:r>
          </a:p>
        </p:txBody>
      </p:sp>
      <p:sp>
        <p:nvSpPr>
          <p:cNvPr id="8909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5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Variable declaration statements </a:t>
            </a:r>
          </a:p>
          <a:p>
            <a:pPr lvl="2" eaLnBrk="1" hangingPunct="1">
              <a:buFont typeface="Wingdings 2" pitchFamily="18" charset="2"/>
              <a:buNone/>
            </a:pPr>
            <a:r>
              <a:rPr lang="en-US" altLang="zh-CN" sz="1900">
                <a:solidFill>
                  <a:srgbClr val="0000FF"/>
                </a:solidFill>
                <a:latin typeface="Lucida Console" pitchFamily="49" charset="0"/>
                <a:ea typeface="宋体" pitchFamily="2" charset="-122"/>
              </a:rPr>
              <a:t>	int</a:t>
            </a:r>
            <a:r>
              <a:rPr lang="en-US" altLang="zh-CN" sz="190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 number1; </a:t>
            </a:r>
            <a:r>
              <a:rPr lang="en-US" altLang="zh-CN" sz="1900">
                <a:solidFill>
                  <a:srgbClr val="00BF00"/>
                </a:solidFill>
                <a:latin typeface="Lucida Console" pitchFamily="49" charset="0"/>
                <a:ea typeface="宋体" pitchFamily="2" charset="-122"/>
              </a:rPr>
              <a:t>// first number to add</a:t>
            </a:r>
            <a:br>
              <a:rPr lang="en-US" altLang="zh-CN" sz="1900">
                <a:solidFill>
                  <a:srgbClr val="00BF00"/>
                </a:solidFill>
                <a:latin typeface="Lucida Console" pitchFamily="49" charset="0"/>
                <a:ea typeface="宋体" pitchFamily="2" charset="-122"/>
              </a:rPr>
            </a:br>
            <a:r>
              <a:rPr lang="en-US" altLang="zh-CN" sz="1900">
                <a:solidFill>
                  <a:srgbClr val="0000FF"/>
                </a:solidFill>
                <a:latin typeface="Lucida Console" pitchFamily="49" charset="0"/>
                <a:ea typeface="宋体" pitchFamily="2" charset="-122"/>
              </a:rPr>
              <a:t>int</a:t>
            </a:r>
            <a:r>
              <a:rPr lang="en-US" altLang="zh-CN" sz="190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 number2; </a:t>
            </a:r>
            <a:r>
              <a:rPr lang="en-US" altLang="zh-CN" sz="1900">
                <a:solidFill>
                  <a:srgbClr val="00BF00"/>
                </a:solidFill>
                <a:latin typeface="Lucida Console" pitchFamily="49" charset="0"/>
                <a:ea typeface="宋体" pitchFamily="2" charset="-122"/>
              </a:rPr>
              <a:t>// second number to add</a:t>
            </a:r>
            <a:br>
              <a:rPr lang="en-US" altLang="zh-CN" sz="1900">
                <a:solidFill>
                  <a:srgbClr val="00BF00"/>
                </a:solidFill>
                <a:latin typeface="Lucida Console" pitchFamily="49" charset="0"/>
                <a:ea typeface="宋体" pitchFamily="2" charset="-122"/>
              </a:rPr>
            </a:br>
            <a:r>
              <a:rPr lang="en-US" altLang="zh-CN" sz="1900">
                <a:solidFill>
                  <a:srgbClr val="0000FF"/>
                </a:solidFill>
                <a:latin typeface="Lucida Console" pitchFamily="49" charset="0"/>
                <a:ea typeface="宋体" pitchFamily="2" charset="-122"/>
              </a:rPr>
              <a:t>int</a:t>
            </a:r>
            <a:r>
              <a:rPr lang="en-US" altLang="zh-CN" sz="190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 sum; </a:t>
            </a:r>
            <a:r>
              <a:rPr lang="en-US" altLang="zh-CN" sz="1900">
                <a:solidFill>
                  <a:srgbClr val="00BF00"/>
                </a:solidFill>
                <a:latin typeface="Lucida Console" pitchFamily="49" charset="0"/>
                <a:ea typeface="宋体" pitchFamily="2" charset="-122"/>
              </a:rPr>
              <a:t>// sum of number1 and number2</a:t>
            </a:r>
          </a:p>
          <a:p>
            <a:pPr eaLnBrk="1" hangingPunct="1">
              <a:buFont typeface="Wingdings 3" pitchFamily="18" charset="2"/>
              <a:buNone/>
            </a:pPr>
            <a:r>
              <a:rPr lang="en-US" altLang="zh-CN" sz="25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	declare that variables </a:t>
            </a:r>
            <a:r>
              <a:rPr lang="en-US" altLang="zh-CN" sz="250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number1</a:t>
            </a:r>
            <a:r>
              <a:rPr lang="en-US" altLang="zh-CN" sz="25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, </a:t>
            </a:r>
            <a:r>
              <a:rPr lang="en-US" altLang="zh-CN" sz="250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number2</a:t>
            </a:r>
            <a:r>
              <a:rPr lang="en-US" altLang="zh-CN" sz="25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and </a:t>
            </a:r>
            <a:r>
              <a:rPr lang="en-US" altLang="zh-CN" sz="250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sum</a:t>
            </a:r>
            <a:r>
              <a:rPr lang="en-US" altLang="zh-CN" sz="25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hold data of type </a:t>
            </a:r>
            <a:r>
              <a:rPr lang="en-US" altLang="zh-CN" sz="2500">
                <a:solidFill>
                  <a:srgbClr val="0000FF"/>
                </a:solidFill>
                <a:latin typeface="LucidaSansTypewriter"/>
                <a:ea typeface="宋体" pitchFamily="2" charset="-122"/>
              </a:rPr>
              <a:t>int</a:t>
            </a:r>
          </a:p>
          <a:p>
            <a:pPr lvl="1" eaLnBrk="1" hangingPunct="1"/>
            <a:r>
              <a:rPr lang="en-US" altLang="zh-CN" sz="21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They can hold integer. </a:t>
            </a:r>
          </a:p>
          <a:p>
            <a:pPr lvl="1" eaLnBrk="1" hangingPunct="1"/>
            <a:r>
              <a:rPr lang="en-US" altLang="zh-CN" sz="21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Range of values for an </a:t>
            </a:r>
            <a:r>
              <a:rPr lang="en-US" altLang="zh-CN" sz="210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int</a:t>
            </a:r>
            <a:r>
              <a:rPr lang="en-US" altLang="zh-CN" sz="21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is –2,147,483,648 to +2,147,483,647. </a:t>
            </a:r>
          </a:p>
          <a:p>
            <a:pPr lvl="1" eaLnBrk="1" hangingPunct="1"/>
            <a:r>
              <a:rPr lang="en-US" altLang="zh-CN" sz="21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Actual </a:t>
            </a:r>
            <a:r>
              <a:rPr lang="en-US" altLang="zh-CN" sz="210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int</a:t>
            </a:r>
            <a:r>
              <a:rPr lang="en-US" altLang="zh-CN" sz="21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values may not contain commas. </a:t>
            </a:r>
          </a:p>
          <a:p>
            <a:pPr eaLnBrk="1" hangingPunct="1"/>
            <a:r>
              <a:rPr lang="en-US" altLang="zh-CN" sz="25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Several variables of the same type may be declared in one declaration with the variable names separated by commas.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1" descr="ch02imageslides_Page_33.png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1" descr="ch02imageslides_Page_35.png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rgbClr val="24B5A1"/>
                </a:solidFill>
                <a:latin typeface="Arial"/>
              </a:rPr>
              <a:t>2.5  </a:t>
            </a:r>
            <a:r>
              <a:rPr lang="en-US">
                <a:solidFill>
                  <a:srgbClr val="3380E6"/>
                </a:solidFill>
                <a:latin typeface="Arial"/>
              </a:rPr>
              <a:t>Another Application: Adding Integers (Cont.)</a:t>
            </a:r>
          </a:p>
        </p:txBody>
      </p:sp>
      <p:sp>
        <p:nvSpPr>
          <p:cNvPr id="9421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Prompt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Output statement that directs the user to take a specific action. </a:t>
            </a:r>
          </a:p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System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is a class. 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Part of package </a:t>
            </a:r>
            <a:r>
              <a:rPr lang="en-US" altLang="zh-CN" dirty="0" err="1">
                <a:solidFill>
                  <a:srgbClr val="0000FF"/>
                </a:solidFill>
                <a:latin typeface="LucidaSansTypewriter"/>
                <a:ea typeface="宋体" pitchFamily="2" charset="-122"/>
              </a:rPr>
              <a:t>java.lang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 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Class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System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is not imported with an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import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declaration at the beginning of the program.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1" descr="ch02imageslides_Page_36.png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rgbClr val="24B5A1"/>
                </a:solidFill>
                <a:latin typeface="Arial"/>
              </a:rPr>
              <a:t>2.5  </a:t>
            </a:r>
            <a:r>
              <a:rPr lang="en-US">
                <a:solidFill>
                  <a:srgbClr val="3380E6"/>
                </a:solidFill>
                <a:latin typeface="Arial"/>
              </a:rPr>
              <a:t>Another Application: Adding Integers (Cont.)</a:t>
            </a:r>
          </a:p>
        </p:txBody>
      </p:sp>
      <p:sp>
        <p:nvSpPr>
          <p:cNvPr id="9728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81138"/>
            <a:ext cx="8305800" cy="45259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Scanner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method </a:t>
            </a:r>
            <a:r>
              <a:rPr lang="en-US" altLang="zh-CN" dirty="0" err="1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nextInt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</a:p>
          <a:p>
            <a:pPr lvl="2" eaLnBrk="1" hangingPunct="1">
              <a:lnSpc>
                <a:spcPct val="90000"/>
              </a:lnSpc>
              <a:buFont typeface="Wingdings 2" pitchFamily="18" charset="2"/>
              <a:buNone/>
            </a:pPr>
            <a:r>
              <a:rPr lang="en-US" altLang="zh-CN" sz="18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number1 = </a:t>
            </a:r>
            <a:r>
              <a:rPr lang="en-US" altLang="zh-CN" sz="1800" dirty="0" err="1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input.nextInt</a:t>
            </a:r>
            <a:r>
              <a:rPr lang="en-US" altLang="zh-CN" sz="18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(); </a:t>
            </a:r>
            <a:r>
              <a:rPr lang="en-US" altLang="zh-CN" sz="1800" dirty="0">
                <a:solidFill>
                  <a:srgbClr val="00BF00"/>
                </a:solidFill>
                <a:latin typeface="Lucida Console" pitchFamily="49" charset="0"/>
                <a:ea typeface="宋体" pitchFamily="2" charset="-122"/>
              </a:rPr>
              <a:t>// read first number from user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Obtains an integer from the user at the keyboard.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Program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waits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for the user to type the number and press the Enter key to submit the number to the program.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rgbClr val="24B5A1"/>
                </a:solidFill>
                <a:latin typeface="Arial"/>
              </a:rPr>
              <a:t>2.2  </a:t>
            </a:r>
            <a:r>
              <a:rPr lang="en-US">
                <a:solidFill>
                  <a:srgbClr val="3380E6"/>
                </a:solidFill>
                <a:latin typeface="Arial"/>
              </a:rPr>
              <a:t>Our First Program in Java: Printing a Line of Text (Cont.)</a:t>
            </a:r>
          </a:p>
        </p:txBody>
      </p:sp>
      <p:sp>
        <p:nvSpPr>
          <p:cNvPr id="2150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Comments</a:t>
            </a:r>
          </a:p>
          <a:p>
            <a:pPr lvl="2" eaLnBrk="1" hangingPunct="1">
              <a:buFont typeface="Wingdings 2" pitchFamily="18" charset="2"/>
              <a:buNone/>
            </a:pPr>
            <a:r>
              <a:rPr lang="en-US" altLang="zh-CN" sz="1900" dirty="0">
                <a:solidFill>
                  <a:srgbClr val="00BF00"/>
                </a:solidFill>
                <a:latin typeface="Lucida Console" pitchFamily="49" charset="0"/>
                <a:ea typeface="宋体" pitchFamily="2" charset="-122"/>
              </a:rPr>
              <a:t>	// Fig. 2.1: Welcome1.java</a:t>
            </a:r>
          </a:p>
          <a:p>
            <a:pPr lvl="1" eaLnBrk="1" hangingPunct="1"/>
            <a:r>
              <a:rPr lang="en-US" altLang="zh-CN" sz="2100" dirty="0">
                <a:solidFill>
                  <a:srgbClr val="0000FF"/>
                </a:solidFill>
                <a:latin typeface="LucidaSansTypewriter"/>
                <a:ea typeface="宋体" pitchFamily="2" charset="-122"/>
              </a:rPr>
              <a:t>//</a:t>
            </a: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indicates that the line is a </a:t>
            </a:r>
            <a:r>
              <a:rPr lang="en-US" altLang="zh-CN" sz="2100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comment</a:t>
            </a: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 </a:t>
            </a:r>
          </a:p>
          <a:p>
            <a:pPr lvl="1" eaLnBrk="1" hangingPunct="1"/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Used to </a:t>
            </a:r>
            <a:r>
              <a:rPr lang="en-US" altLang="zh-CN" sz="2100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document programs</a:t>
            </a: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and improve their readability.</a:t>
            </a:r>
          </a:p>
          <a:p>
            <a:pPr lvl="1" eaLnBrk="1" hangingPunct="1"/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Compiler ignores comments.</a:t>
            </a:r>
          </a:p>
          <a:p>
            <a:pPr lvl="1" eaLnBrk="1" hangingPunct="1"/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 comment that begins with </a:t>
            </a:r>
            <a:r>
              <a:rPr lang="en-US" altLang="zh-CN" sz="21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//</a:t>
            </a: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is an </a:t>
            </a:r>
            <a:r>
              <a:rPr lang="en-US" altLang="zh-CN" sz="2100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end-of-line</a:t>
            </a: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sz="2100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comment</a:t>
            </a: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—it terminates at the end of the line on which it appears. </a:t>
            </a:r>
          </a:p>
          <a:p>
            <a:pPr eaLnBrk="1" hangingPunct="1"/>
            <a:r>
              <a:rPr lang="en-US" altLang="zh-CN" sz="2500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Traditional comment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, can be spread over several lines as in</a:t>
            </a:r>
          </a:p>
          <a:p>
            <a:pPr lvl="2" eaLnBrk="1" hangingPunct="1">
              <a:buFont typeface="Wingdings 2" pitchFamily="18" charset="2"/>
              <a:buNone/>
            </a:pPr>
            <a:r>
              <a:rPr lang="en-US" altLang="zh-CN" sz="1900" dirty="0">
                <a:solidFill>
                  <a:srgbClr val="00BF00"/>
                </a:solidFill>
                <a:latin typeface="Lucida Console" pitchFamily="49" charset="0"/>
                <a:ea typeface="宋体" pitchFamily="2" charset="-122"/>
              </a:rPr>
              <a:t>	/* This is a traditional comment. It</a:t>
            </a:r>
            <a:br>
              <a:rPr lang="en-US" altLang="zh-CN" sz="1900" dirty="0">
                <a:solidFill>
                  <a:srgbClr val="00BF00"/>
                </a:solidFill>
                <a:latin typeface="Lucida Console" pitchFamily="49" charset="0"/>
                <a:ea typeface="宋体" pitchFamily="2" charset="-122"/>
              </a:rPr>
            </a:br>
            <a:r>
              <a:rPr lang="en-US" altLang="zh-CN" sz="1900" dirty="0">
                <a:solidFill>
                  <a:srgbClr val="00BF00"/>
                </a:solidFill>
                <a:latin typeface="Lucida Console" pitchFamily="49" charset="0"/>
                <a:ea typeface="宋体" pitchFamily="2" charset="-122"/>
              </a:rPr>
              <a:t>   can be split over multiple lines */</a:t>
            </a:r>
          </a:p>
          <a:p>
            <a:pPr lvl="1" eaLnBrk="1" hangingPunct="1"/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This type of comment begins with </a:t>
            </a:r>
            <a:r>
              <a:rPr lang="en-US" altLang="zh-CN" sz="2100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/*</a:t>
            </a: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and ends with </a:t>
            </a:r>
            <a:r>
              <a:rPr lang="en-US" altLang="zh-CN" sz="2100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*/</a:t>
            </a: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 </a:t>
            </a:r>
          </a:p>
          <a:p>
            <a:pPr lvl="1" eaLnBrk="1" hangingPunct="1"/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All text between the delimiters is ignored by the compiler.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1" descr="ch02imageslides_Page_37.png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rgbClr val="24B5A1"/>
                </a:solidFill>
                <a:latin typeface="Arial"/>
              </a:rPr>
              <a:t>2.5  </a:t>
            </a:r>
            <a:r>
              <a:rPr lang="en-US">
                <a:solidFill>
                  <a:srgbClr val="3380E6"/>
                </a:solidFill>
                <a:latin typeface="Arial"/>
              </a:rPr>
              <a:t>Another Application: Adding Integers (Cont.)</a:t>
            </a:r>
          </a:p>
        </p:txBody>
      </p:sp>
      <p:sp>
        <p:nvSpPr>
          <p:cNvPr id="100355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81138"/>
            <a:ext cx="8458200" cy="4525962"/>
          </a:xfrm>
        </p:spPr>
        <p:txBody>
          <a:bodyPr/>
          <a:lstStyle/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Arithmetic</a:t>
            </a:r>
          </a:p>
          <a:p>
            <a:pPr lvl="2" eaLnBrk="1" hangingPunct="1">
              <a:buFont typeface="Wingdings 2" pitchFamily="18" charset="2"/>
              <a:buNone/>
            </a:pPr>
            <a:r>
              <a:rPr lang="en-US" altLang="zh-CN" sz="17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sum = number1 + number2; </a:t>
            </a:r>
            <a:r>
              <a:rPr lang="en-US" altLang="zh-CN" sz="1700" dirty="0">
                <a:solidFill>
                  <a:srgbClr val="00BF00"/>
                </a:solidFill>
                <a:latin typeface="Lucida Console" pitchFamily="49" charset="0"/>
                <a:ea typeface="宋体" pitchFamily="2" charset="-122"/>
              </a:rPr>
              <a:t>// add numbers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“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sum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gets the value of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number1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+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number2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.” 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In general, calculations are performed in assignment statements.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Portions of statements that contain calculations are called 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expressions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rgbClr val="24B5A1"/>
                </a:solidFill>
                <a:latin typeface="Arial"/>
              </a:rPr>
              <a:t>2.5  </a:t>
            </a:r>
            <a:r>
              <a:rPr lang="en-US">
                <a:solidFill>
                  <a:srgbClr val="3380E6"/>
                </a:solidFill>
                <a:latin typeface="Arial"/>
              </a:rPr>
              <a:t>Another Application: Adding Integers (Cont.)</a:t>
            </a:r>
          </a:p>
        </p:txBody>
      </p:sp>
      <p:sp>
        <p:nvSpPr>
          <p:cNvPr id="10240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Integer formatted output</a:t>
            </a:r>
          </a:p>
          <a:p>
            <a:pPr lvl="2" eaLnBrk="1" hangingPunct="1">
              <a:buFont typeface="Wingdings 2" pitchFamily="18" charset="2"/>
              <a:buNone/>
            </a:pPr>
            <a:r>
              <a:rPr lang="en-US" altLang="zh-CN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System.out.printf( </a:t>
            </a:r>
            <a:r>
              <a:rPr lang="en-US" altLang="zh-CN">
                <a:solidFill>
                  <a:srgbClr val="128AFF"/>
                </a:solidFill>
                <a:latin typeface="Lucida Console" pitchFamily="49" charset="0"/>
                <a:ea typeface="宋体" pitchFamily="2" charset="-122"/>
              </a:rPr>
              <a:t>"Sum is %d\n"</a:t>
            </a:r>
            <a:r>
              <a:rPr lang="en-US" altLang="zh-CN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, sum ); </a:t>
            </a:r>
            <a:endParaRPr lang="en-US" altLang="zh-CN">
              <a:solidFill>
                <a:srgbClr val="00BF00"/>
              </a:solidFill>
              <a:latin typeface="Lucida Console" pitchFamily="49" charset="0"/>
              <a:ea typeface="宋体" pitchFamily="2" charset="-122"/>
            </a:endParaRP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Format specifier </a:t>
            </a:r>
            <a:r>
              <a:rPr lang="en-US" altLang="zh-CN">
                <a:solidFill>
                  <a:srgbClr val="0000FF"/>
                </a:solidFill>
                <a:latin typeface="LucidaSansTypewriter"/>
                <a:ea typeface="宋体" pitchFamily="2" charset="-122"/>
              </a:rPr>
              <a:t>%d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is a placeholder for an </a:t>
            </a:r>
            <a:r>
              <a:rPr lang="en-US" altLang="zh-CN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int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value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The letter </a:t>
            </a:r>
            <a:r>
              <a:rPr lang="en-US" altLang="zh-CN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d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stands for “decimal integer.”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rgbClr val="24B5A1"/>
                </a:solidFill>
                <a:latin typeface="Arial"/>
              </a:rPr>
              <a:t>2.6  </a:t>
            </a:r>
            <a:r>
              <a:rPr lang="en-US">
                <a:solidFill>
                  <a:srgbClr val="3380E6"/>
                </a:solidFill>
                <a:latin typeface="Arial"/>
              </a:rPr>
              <a:t>Memory Concepts</a:t>
            </a:r>
          </a:p>
        </p:txBody>
      </p:sp>
      <p:sp>
        <p:nvSpPr>
          <p:cNvPr id="10445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Variables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Every variable has a </a:t>
            </a:r>
            <a:r>
              <a:rPr lang="en-US" altLang="zh-CN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name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, a </a:t>
            </a:r>
            <a:r>
              <a:rPr lang="en-US" altLang="zh-CN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type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, a </a:t>
            </a:r>
            <a:r>
              <a:rPr lang="en-US" altLang="zh-CN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size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(in bytes) and a </a:t>
            </a:r>
            <a:r>
              <a:rPr lang="en-US" altLang="zh-CN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value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When a new value is placed into a variable, the new value replaces the previous value (if any) 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The previous value is lost.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1" descr="ch02imageslides_Page_40.png"/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rgbClr val="24B5A1"/>
                </a:solidFill>
                <a:latin typeface="Arial"/>
              </a:rPr>
              <a:t>2.7  </a:t>
            </a:r>
            <a:r>
              <a:rPr lang="en-US">
                <a:solidFill>
                  <a:srgbClr val="3380E6"/>
                </a:solidFill>
                <a:latin typeface="Arial"/>
              </a:rPr>
              <a:t>Arithmetic</a:t>
            </a:r>
          </a:p>
        </p:txBody>
      </p:sp>
      <p:sp>
        <p:nvSpPr>
          <p:cNvPr id="10854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dirty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Picture 1" descr="ch02imageslides_Page_41.png">
            <a:extLst>
              <a:ext uri="{FF2B5EF4-FFF2-40B4-BE49-F238E27FC236}">
                <a16:creationId xmlns:a16="http://schemas.microsoft.com/office/drawing/2014/main" id="{E8067F51-90F2-D241-B0EF-0A09AF059D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52600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2.8  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Decision Making: Equality and Relational Operators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Picture 1" descr="ch02imageslides_Page_44.png">
            <a:extLst>
              <a:ext uri="{FF2B5EF4-FFF2-40B4-BE49-F238E27FC236}">
                <a16:creationId xmlns:a16="http://schemas.microsoft.com/office/drawing/2014/main" id="{F4E219BE-6134-A149-8D9A-565A818478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00200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1" descr="ch02imageslides_Page_45.PNG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1" descr="ch02imageslides_Page_47.png"/>
          <p:cNvPicPr>
            <a:picLocks noGrp="1" noChangeAspect="1"/>
          </p:cNvPicPr>
          <p:nvPr isPhoto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4" name="Picture 1" descr="ch02imageslides_Page_48.png"/>
          <p:cNvPicPr>
            <a:picLocks noGrp="1" noChangeAspect="1"/>
          </p:cNvPicPr>
          <p:nvPr isPhoto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rgbClr val="24B5A1"/>
                </a:solidFill>
                <a:latin typeface="Arial"/>
              </a:rPr>
              <a:t>2.2  </a:t>
            </a:r>
            <a:r>
              <a:rPr lang="en-US">
                <a:solidFill>
                  <a:srgbClr val="3380E6"/>
                </a:solidFill>
                <a:latin typeface="Arial"/>
              </a:rPr>
              <a:t>Our First Program in Java: Printing a Line of Text (Cont.)</a:t>
            </a:r>
          </a:p>
        </p:txBody>
      </p:sp>
      <p:sp>
        <p:nvSpPr>
          <p:cNvPr id="2355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Javadoc comments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Delimited by </a:t>
            </a:r>
            <a:r>
              <a:rPr lang="en-US" altLang="zh-CN">
                <a:solidFill>
                  <a:srgbClr val="0000FF"/>
                </a:solidFill>
                <a:latin typeface="LucidaSansTypewriter"/>
                <a:ea typeface="宋体" pitchFamily="2" charset="-122"/>
              </a:rPr>
              <a:t>/**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and </a:t>
            </a:r>
            <a:r>
              <a:rPr lang="en-US" altLang="zh-CN">
                <a:solidFill>
                  <a:srgbClr val="0000FF"/>
                </a:solidFill>
                <a:latin typeface="LucidaSansTypewriter"/>
                <a:ea typeface="宋体" pitchFamily="2" charset="-122"/>
              </a:rPr>
              <a:t>*/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 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All text between the Javadoc comment delimiters is ignored by the compiler. 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Enable you to embed program documentation directly in your programs. 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The </a:t>
            </a:r>
            <a:r>
              <a:rPr lang="en-US" altLang="zh-CN">
                <a:solidFill>
                  <a:srgbClr val="0000FF"/>
                </a:solidFill>
                <a:latin typeface="LucidaSansTypewriter"/>
                <a:ea typeface="宋体" pitchFamily="2" charset="-122"/>
              </a:rPr>
              <a:t>javadoc</a:t>
            </a:r>
            <a:r>
              <a:rPr lang="en-US" altLang="zh-CN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 utility program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(Appendix M) reads Javadoc comments and uses them to prepare your program’s documentation in HTML format. 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0" name="Picture 1" descr="ch02imageslides_Page_48.png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0" name="Picture 1" descr="ch02imageslides_Page_53.png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6727825" y="6408738"/>
            <a:ext cx="1919288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itchFamily="34" charset="0"/>
              <a:buChar char="◦"/>
              <a:defRPr sz="2300"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Char char="–"/>
              <a:defRPr sz="1900"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Char char="»"/>
              <a:defRPr sz="1900"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Char char="»"/>
              <a:defRPr sz="1900"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Char char="»"/>
              <a:defRPr sz="1900"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Char char="»"/>
              <a:defRPr sz="1900"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Char char="»"/>
              <a:defRPr sz="1900"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91DF0B39-6F3B-4D30-94B5-21902DB773DC}" type="slidenum">
              <a:rPr lang="en-US" altLang="zh-CN" sz="1000">
                <a:cs typeface="Arial" pitchFamily="34" charset="0"/>
              </a:rPr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zh-CN" altLang="zh-CN" sz="1000">
              <a:cs typeface="Arial" pitchFamily="34" charset="0"/>
            </a:endParaRPr>
          </a:p>
        </p:txBody>
      </p:sp>
      <p:sp>
        <p:nvSpPr>
          <p:cNvPr id="8089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zh-CN" sz="3200" dirty="0">
                <a:solidFill>
                  <a:srgbClr val="24B5A1"/>
                </a:solidFill>
                <a:latin typeface="Arial"/>
              </a:rPr>
              <a:t>2.9</a:t>
            </a:r>
            <a:r>
              <a:rPr lang="zh-CN" altLang="zh-CN" dirty="0">
                <a:ea typeface="宋体" pitchFamily="2" charset="-122"/>
              </a:rPr>
              <a:t>	</a:t>
            </a:r>
            <a:r>
              <a:rPr lang="zh-CN" altLang="zh-CN" sz="3600" dirty="0">
                <a:solidFill>
                  <a:srgbClr val="3380E6"/>
                </a:solidFill>
                <a:latin typeface="Arial"/>
              </a:rPr>
              <a:t>I/O from the Command Line</a:t>
            </a:r>
          </a:p>
        </p:txBody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zh-CN">
                <a:solidFill>
                  <a:srgbClr val="000000"/>
                </a:solidFill>
                <a:ea typeface="宋体" pitchFamily="2" charset="-122"/>
              </a:rPr>
              <a:t>A program is often run from the command line and interacts with the user in the command line environment. 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zh-CN">
                <a:solidFill>
                  <a:srgbClr val="000000"/>
                </a:solidFill>
                <a:ea typeface="宋体" pitchFamily="2" charset="-122"/>
              </a:rPr>
              <a:t>Java supports this kind of interaction in two ways: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zh-CN" sz="2600">
                <a:solidFill>
                  <a:srgbClr val="000000"/>
                </a:solidFill>
                <a:ea typeface="宋体" pitchFamily="2" charset="-122"/>
              </a:rPr>
              <a:t>Standard Streams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zh-CN" sz="2600">
                <a:solidFill>
                  <a:srgbClr val="000000"/>
                </a:solidFill>
                <a:ea typeface="宋体" pitchFamily="2" charset="-122"/>
              </a:rPr>
              <a:t>The Console</a:t>
            </a:r>
            <a:endParaRPr lang="zh-CN" altLang="zh-CN">
              <a:solidFill>
                <a:srgbClr val="000000"/>
              </a:solidFill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6727825" y="6408738"/>
            <a:ext cx="1919288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itchFamily="34" charset="0"/>
              <a:buChar char="◦"/>
              <a:defRPr sz="2300"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Char char="–"/>
              <a:defRPr sz="1900"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Char char="»"/>
              <a:defRPr sz="1900"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Char char="»"/>
              <a:defRPr sz="1900"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Char char="»"/>
              <a:defRPr sz="1900"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Char char="»"/>
              <a:defRPr sz="1900"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Char char="»"/>
              <a:defRPr sz="1900"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07D40CBF-721A-4AE4-8490-5CC186C107BA}" type="slidenum">
              <a:rPr lang="en-US" altLang="zh-CN" sz="1000">
                <a:cs typeface="Arial" pitchFamily="34" charset="0"/>
              </a:rPr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lang="zh-CN" altLang="zh-CN" sz="1000">
              <a:cs typeface="Arial" pitchFamily="34" charset="0"/>
            </a:endParaRPr>
          </a:p>
        </p:txBody>
      </p:sp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900">
                <a:ea typeface="宋体" pitchFamily="2" charset="-122"/>
              </a:rPr>
              <a:t>Standard Streams</a:t>
            </a:r>
          </a:p>
        </p:txBody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zh-CN" dirty="0">
                <a:solidFill>
                  <a:srgbClr val="000000"/>
                </a:solidFill>
                <a:ea typeface="宋体" pitchFamily="2" charset="-122"/>
              </a:rPr>
              <a:t>The Java platform supports three Standard Streams: 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zh-CN" sz="2600" i="1" dirty="0">
                <a:solidFill>
                  <a:srgbClr val="FF0000"/>
                </a:solidFill>
                <a:ea typeface="宋体" pitchFamily="2" charset="-122"/>
              </a:rPr>
              <a:t>Standard Input</a:t>
            </a:r>
            <a:r>
              <a:rPr lang="zh-CN" altLang="zh-CN" sz="2600" dirty="0">
                <a:solidFill>
                  <a:srgbClr val="000000"/>
                </a:solidFill>
                <a:ea typeface="宋体" pitchFamily="2" charset="-122"/>
              </a:rPr>
              <a:t>, accessed through </a:t>
            </a:r>
            <a:r>
              <a:rPr lang="zh-CN" altLang="zh-CN" sz="2600" dirty="0">
                <a:solidFill>
                  <a:srgbClr val="FF0000"/>
                </a:solidFill>
                <a:ea typeface="宋体" pitchFamily="2" charset="-122"/>
              </a:rPr>
              <a:t>System.in</a:t>
            </a:r>
            <a:r>
              <a:rPr lang="zh-CN" altLang="zh-CN" sz="2600" dirty="0">
                <a:solidFill>
                  <a:srgbClr val="000000"/>
                </a:solidFill>
                <a:ea typeface="宋体" pitchFamily="2" charset="-122"/>
              </a:rPr>
              <a:t>; 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zh-CN" sz="2600" i="1" dirty="0">
                <a:solidFill>
                  <a:srgbClr val="FF0000"/>
                </a:solidFill>
                <a:ea typeface="宋体" pitchFamily="2" charset="-122"/>
              </a:rPr>
              <a:t>Standard Output</a:t>
            </a:r>
            <a:r>
              <a:rPr lang="zh-CN" altLang="zh-CN" sz="2600" dirty="0">
                <a:solidFill>
                  <a:srgbClr val="000000"/>
                </a:solidFill>
                <a:ea typeface="宋体" pitchFamily="2" charset="-122"/>
              </a:rPr>
              <a:t>, accessed through </a:t>
            </a:r>
            <a:r>
              <a:rPr lang="zh-CN" altLang="zh-CN" sz="2600" dirty="0">
                <a:solidFill>
                  <a:srgbClr val="FF0000"/>
                </a:solidFill>
                <a:ea typeface="宋体" pitchFamily="2" charset="-122"/>
              </a:rPr>
              <a:t>System.out</a:t>
            </a:r>
            <a:r>
              <a:rPr lang="zh-CN" altLang="zh-CN" sz="2600" dirty="0">
                <a:solidFill>
                  <a:srgbClr val="000000"/>
                </a:solidFill>
                <a:ea typeface="宋体" pitchFamily="2" charset="-122"/>
              </a:rPr>
              <a:t>; 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zh-CN" sz="2600" i="1" dirty="0">
                <a:solidFill>
                  <a:srgbClr val="FF0000"/>
                </a:solidFill>
                <a:ea typeface="宋体" pitchFamily="2" charset="-122"/>
              </a:rPr>
              <a:t>Standard Error</a:t>
            </a:r>
            <a:r>
              <a:rPr lang="zh-CN" altLang="zh-CN" sz="2600" dirty="0">
                <a:solidFill>
                  <a:srgbClr val="000000"/>
                </a:solidFill>
                <a:ea typeface="宋体" pitchFamily="2" charset="-122"/>
              </a:rPr>
              <a:t>, accessed through </a:t>
            </a:r>
            <a:r>
              <a:rPr lang="zh-CN" altLang="zh-CN" sz="2600" dirty="0">
                <a:solidFill>
                  <a:srgbClr val="FF0000"/>
                </a:solidFill>
                <a:ea typeface="宋体" pitchFamily="2" charset="-122"/>
              </a:rPr>
              <a:t>System.err</a:t>
            </a:r>
            <a:r>
              <a:rPr lang="zh-CN" altLang="zh-CN" sz="2600" dirty="0">
                <a:solidFill>
                  <a:srgbClr val="000000"/>
                </a:solidFill>
                <a:ea typeface="宋体" pitchFamily="2" charset="-122"/>
              </a:rPr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zh-CN" altLang="zh-CN" dirty="0">
                <a:solidFill>
                  <a:srgbClr val="000000"/>
                </a:solidFill>
                <a:ea typeface="宋体" pitchFamily="2" charset="-122"/>
              </a:rPr>
              <a:t>System.in is a byte stream 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zh-CN" sz="2600" dirty="0">
                <a:solidFill>
                  <a:srgbClr val="000000"/>
                </a:solidFill>
                <a:ea typeface="宋体" pitchFamily="2" charset="-122"/>
              </a:rPr>
              <a:t>To use Standard Input as a character stream, wrap System.in in InputStreamReader. 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zh-CN" sz="2600" dirty="0">
                <a:solidFill>
                  <a:srgbClr val="FF0000"/>
                </a:solidFill>
                <a:ea typeface="宋体" pitchFamily="2" charset="-122"/>
              </a:rPr>
              <a:t>InputStreamReader cin = new InputStreamReader(System.in); 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6727825" y="6408738"/>
            <a:ext cx="1919288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itchFamily="34" charset="0"/>
              <a:buChar char="◦"/>
              <a:defRPr sz="2300"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Char char="–"/>
              <a:defRPr sz="1900"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Char char="»"/>
              <a:defRPr sz="1900"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Char char="»"/>
              <a:defRPr sz="1900"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Char char="»"/>
              <a:defRPr sz="1900"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Char char="»"/>
              <a:defRPr sz="1900"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Char char="»"/>
              <a:defRPr sz="1900"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D46F14C8-9705-455D-9FD8-0B7AF5FD7B98}" type="slidenum">
              <a:rPr lang="en-US" altLang="zh-CN" sz="1000">
                <a:cs typeface="Arial" pitchFamily="34" charset="0"/>
              </a:rPr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zh-CN" altLang="zh-CN" sz="1000">
              <a:cs typeface="Arial" pitchFamily="34" charset="0"/>
            </a:endParaRPr>
          </a:p>
        </p:txBody>
      </p:sp>
      <p:sp>
        <p:nvSpPr>
          <p:cNvPr id="829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>
                <a:ea typeface="宋体" pitchFamily="2" charset="-122"/>
              </a:rPr>
              <a:t>The Console</a:t>
            </a:r>
          </a:p>
        </p:txBody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zh-CN">
                <a:solidFill>
                  <a:srgbClr val="000000"/>
                </a:solidFill>
                <a:ea typeface="宋体" pitchFamily="2" charset="-122"/>
              </a:rPr>
              <a:t>The Console is particularly useful for secure password entry. </a:t>
            </a:r>
          </a:p>
          <a:p>
            <a:pPr eaLnBrk="1" hangingPunct="1"/>
            <a:r>
              <a:rPr lang="zh-CN" altLang="zh-CN">
                <a:solidFill>
                  <a:srgbClr val="000000"/>
                </a:solidFill>
                <a:ea typeface="宋体" pitchFamily="2" charset="-122"/>
              </a:rPr>
              <a:t>The Console object also provides input and output streams that are true </a:t>
            </a:r>
            <a:r>
              <a:rPr lang="zh-CN" altLang="zh-CN">
                <a:solidFill>
                  <a:srgbClr val="FF0000"/>
                </a:solidFill>
                <a:ea typeface="宋体" pitchFamily="2" charset="-122"/>
              </a:rPr>
              <a:t>character streams</a:t>
            </a:r>
            <a:r>
              <a:rPr lang="zh-CN" altLang="zh-CN">
                <a:solidFill>
                  <a:srgbClr val="000000"/>
                </a:solidFill>
                <a:ea typeface="宋体" pitchFamily="2" charset="-122"/>
              </a:rPr>
              <a:t>, through its reader and writer methods. </a:t>
            </a:r>
          </a:p>
          <a:p>
            <a:pPr eaLnBrk="1" hangingPunct="1"/>
            <a:r>
              <a:rPr lang="zh-CN" altLang="zh-CN">
                <a:solidFill>
                  <a:srgbClr val="000000"/>
                </a:solidFill>
                <a:ea typeface="宋体" pitchFamily="2" charset="-122"/>
              </a:rPr>
              <a:t>Before a program can use the Console, it must attempt to retrieve the Console object by invoking </a:t>
            </a:r>
            <a:r>
              <a:rPr lang="zh-CN" altLang="zh-CN">
                <a:solidFill>
                  <a:srgbClr val="FF0000"/>
                </a:solidFill>
                <a:ea typeface="宋体" pitchFamily="2" charset="-122"/>
              </a:rPr>
              <a:t>System.console().</a:t>
            </a:r>
            <a:r>
              <a:rPr lang="zh-CN" altLang="zh-CN">
                <a:solidFill>
                  <a:srgbClr val="000000"/>
                </a:solidFill>
                <a:ea typeface="宋体" pitchFamily="2" charset="-122"/>
              </a:rPr>
              <a:t> </a:t>
            </a:r>
          </a:p>
        </p:txBody>
      </p:sp>
      <p:sp>
        <p:nvSpPr>
          <p:cNvPr id="138245" name="Text Box 4"/>
          <p:cNvSpPr txBox="1">
            <a:spLocks noChangeArrowheads="1"/>
          </p:cNvSpPr>
          <p:nvPr/>
        </p:nvSpPr>
        <p:spPr bwMode="auto">
          <a:xfrm>
            <a:off x="517525" y="5499100"/>
            <a:ext cx="29654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28600" indent="-228600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itchFamily="34" charset="0"/>
              <a:buChar char="◦"/>
              <a:defRPr sz="2300"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Char char="–"/>
              <a:defRPr sz="1900"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Char char="»"/>
              <a:defRPr sz="1900"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Char char="»"/>
              <a:defRPr sz="1900"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Char char="»"/>
              <a:defRPr sz="1900"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Char char="»"/>
              <a:defRPr sz="1900"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Char char="»"/>
              <a:defRPr sz="1900"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SzTx/>
              <a:buFontTx/>
              <a:buNone/>
            </a:pPr>
            <a:r>
              <a:rPr lang="en-US" altLang="zh-CN" sz="2000">
                <a:latin typeface="Arial" pitchFamily="34" charset="0"/>
                <a:cs typeface="Arial" pitchFamily="34" charset="0"/>
              </a:rPr>
              <a:t>Example: </a:t>
            </a:r>
            <a:r>
              <a:rPr lang="en-US" altLang="zh-CN" sz="200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Password.java</a:t>
            </a:r>
          </a:p>
        </p:txBody>
      </p:sp>
      <p:pic>
        <p:nvPicPr>
          <p:cNvPr id="138246" name="Picture 5" descr="006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638" y="6524625"/>
            <a:ext cx="36036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" descr="ch02imageslides_Page_08.png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01" b="58823"/>
          <a:stretch>
            <a:fillRect/>
          </a:stretch>
        </p:blipFill>
        <p:spPr bwMode="auto">
          <a:xfrm>
            <a:off x="-381000" y="228600"/>
            <a:ext cx="9220200" cy="297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rgbClr val="24B5A1"/>
                </a:solidFill>
                <a:latin typeface="Arial"/>
              </a:rPr>
              <a:t>2.2  </a:t>
            </a:r>
            <a:r>
              <a:rPr lang="en-US">
                <a:solidFill>
                  <a:srgbClr val="3380E6"/>
                </a:solidFill>
                <a:latin typeface="Arial"/>
              </a:rPr>
              <a:t>Our First Program in Java: Printing a Line of Text (Cont.)</a:t>
            </a:r>
          </a:p>
        </p:txBody>
      </p:sp>
      <p:sp>
        <p:nvSpPr>
          <p:cNvPr id="2662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Blank lines and space characters 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Make programs easier to read. 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Blank lines, spaces and tabs are known as </a:t>
            </a:r>
            <a:r>
              <a:rPr lang="en-US" altLang="zh-CN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white space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(or whitespace). 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White space is ignored by the compiler.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2.2  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Our First Program in Java: Printing a Line of Text (Cont.)</a:t>
            </a:r>
          </a:p>
        </p:txBody>
      </p:sp>
      <p:sp>
        <p:nvSpPr>
          <p:cNvPr id="2969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Class declaration</a:t>
            </a:r>
          </a:p>
          <a:p>
            <a:pPr lvl="2" eaLnBrk="1" hangingPunct="1">
              <a:buFont typeface="Wingdings 2" pitchFamily="18" charset="2"/>
              <a:buNone/>
            </a:pPr>
            <a:r>
              <a:rPr lang="en-US" altLang="zh-CN" dirty="0">
                <a:solidFill>
                  <a:srgbClr val="0000FF"/>
                </a:solidFill>
                <a:latin typeface="Lucida Console" pitchFamily="49" charset="0"/>
                <a:ea typeface="宋体" pitchFamily="2" charset="-122"/>
              </a:rPr>
              <a:t>	public class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 Welcome1 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Every Java program consists of at least one class that you define. </a:t>
            </a:r>
          </a:p>
          <a:p>
            <a:pPr lvl="1" eaLnBrk="1" hangingPunct="1"/>
            <a:r>
              <a:rPr lang="en-US" altLang="zh-CN" dirty="0">
                <a:solidFill>
                  <a:srgbClr val="0000FF"/>
                </a:solidFill>
                <a:latin typeface="LucidaSansTypewriter"/>
                <a:ea typeface="宋体" pitchFamily="2" charset="-122"/>
              </a:rPr>
              <a:t>class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keyword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introduces a class declaration and is immediately followed by the 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class name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</a:t>
            </a:r>
          </a:p>
          <a:p>
            <a:pPr lvl="1" eaLnBrk="1" hangingPunct="1"/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Keywords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(Appendix C) are reserved for use by Java and are always spelled with all lowercase letters.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rgbClr val="24B5A1"/>
                </a:solidFill>
                <a:latin typeface="Arial"/>
              </a:rPr>
              <a:t>2.2  </a:t>
            </a:r>
            <a:r>
              <a:rPr lang="en-US">
                <a:solidFill>
                  <a:srgbClr val="3380E6"/>
                </a:solidFill>
                <a:latin typeface="Arial"/>
              </a:rPr>
              <a:t>Our First Program in Java: Printing a Line of Text (Cont.)</a:t>
            </a:r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Class names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By convention, begin with a capital letter and capitalize the first letter of each word they include (e.g., </a:t>
            </a:r>
            <a:r>
              <a:rPr lang="en-US" altLang="zh-CN" dirty="0" err="1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SampleClassName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). 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 class name is an 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identifier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—a series of characters consisting of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letters, digits, underscores (</a:t>
            </a:r>
            <a:r>
              <a:rPr lang="en-US" altLang="zh-CN" dirty="0">
                <a:solidFill>
                  <a:srgbClr val="FF0000"/>
                </a:solidFill>
                <a:latin typeface="LucidaSansTypewriter"/>
                <a:ea typeface="宋体" pitchFamily="2" charset="-122"/>
              </a:rPr>
              <a:t>_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) and dollar signs (</a:t>
            </a:r>
            <a:r>
              <a:rPr lang="en-US" altLang="zh-CN" dirty="0">
                <a:solidFill>
                  <a:srgbClr val="FF0000"/>
                </a:solidFill>
                <a:latin typeface="Lucida Console" pitchFamily="49" charset="0"/>
                <a:ea typeface="宋体" pitchFamily="2" charset="-122"/>
              </a:rPr>
              <a:t>$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)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that does not begin with a digit and does not contain spaces. 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Java is 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case sensitive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—so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a1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and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A1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are different (but both valid) identifiers.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CCE8C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CCE8C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CCE8C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CCE8C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CCE8C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DeitelPowerPointTemplate</Template>
  <TotalTime>610</TotalTime>
  <Words>1966</Words>
  <Application>Microsoft Macintosh PowerPoint</Application>
  <PresentationFormat>全屏显示(4:3)</PresentationFormat>
  <Paragraphs>207</Paragraphs>
  <Slides>54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8" baseType="lpstr">
      <vt:lpstr>黑体</vt:lpstr>
      <vt:lpstr>宋体</vt:lpstr>
      <vt:lpstr>Goudy Sans Medium</vt:lpstr>
      <vt:lpstr>LucidaSansTypewriter</vt:lpstr>
      <vt:lpstr>Arial</vt:lpstr>
      <vt:lpstr>Calibri</vt:lpstr>
      <vt:lpstr>Lucida Console</vt:lpstr>
      <vt:lpstr>Lucida Sans Unicode</vt:lpstr>
      <vt:lpstr>Times New Roman</vt:lpstr>
      <vt:lpstr>Verdana</vt:lpstr>
      <vt:lpstr>Wingdings</vt:lpstr>
      <vt:lpstr>Wingdings 2</vt:lpstr>
      <vt:lpstr>Wingdings 3</vt:lpstr>
      <vt:lpstr>Concourse</vt:lpstr>
      <vt:lpstr>Chapter 2 Introduction to  Java Applications</vt:lpstr>
      <vt:lpstr>PowerPoint 演示文稿</vt:lpstr>
      <vt:lpstr>2.1  Our First Program in Java: Printing a Line of Text</vt:lpstr>
      <vt:lpstr>2.2  Our First Program in Java: Printing a Line of Text (Cont.)</vt:lpstr>
      <vt:lpstr>2.2  Our First Program in Java: Printing a Line of Text (Cont.)</vt:lpstr>
      <vt:lpstr>PowerPoint 演示文稿</vt:lpstr>
      <vt:lpstr>2.2  Our First Program in Java: Printing a Line of Text (Cont.)</vt:lpstr>
      <vt:lpstr>2.2  Our First Program in Java: Printing a Line of Text (Cont.)</vt:lpstr>
      <vt:lpstr>2.2  Our First Program in Java: Printing a Line of Text (Cont.)</vt:lpstr>
      <vt:lpstr>PowerPoint 演示文稿</vt:lpstr>
      <vt:lpstr>2.2  Our First Program in Java: Printing a Line of Text (Cont.)</vt:lpstr>
      <vt:lpstr>PowerPoint 演示文稿</vt:lpstr>
      <vt:lpstr>2.2  Our First Program in Java: Printing a Line of Text (Cont.)</vt:lpstr>
      <vt:lpstr>2.2  Our First Program in Java: Printing a Line of Text (Cont.)</vt:lpstr>
      <vt:lpstr>2.2  Our First Program in Java: Printing a Line of Text (Cont.)</vt:lpstr>
      <vt:lpstr>2.2  Our First Program in Java: Printing a Line of Text (Cont.)</vt:lpstr>
      <vt:lpstr>PowerPoint 演示文稿</vt:lpstr>
      <vt:lpstr>PowerPoint 演示文稿</vt:lpstr>
      <vt:lpstr>PowerPoint 演示文稿</vt:lpstr>
      <vt:lpstr>2.2  Our First Program in Java: Printing a Line of Text (Cont.)</vt:lpstr>
      <vt:lpstr>PowerPoint 演示文稿</vt:lpstr>
      <vt:lpstr>PowerPoint 演示文稿</vt:lpstr>
      <vt:lpstr>2.3  Modifying Your First Java Program</vt:lpstr>
      <vt:lpstr>PowerPoint 演示文稿</vt:lpstr>
      <vt:lpstr>2.3  Modifying Your First Java Program (Cont.)</vt:lpstr>
      <vt:lpstr>PowerPoint 演示文稿</vt:lpstr>
      <vt:lpstr>2.4  Displaying Text with printf </vt:lpstr>
      <vt:lpstr>PowerPoint 演示文稿</vt:lpstr>
      <vt:lpstr>PowerPoint 演示文稿</vt:lpstr>
      <vt:lpstr>2.5  Another Application: Adding Integers (Cont.)</vt:lpstr>
      <vt:lpstr>PowerPoint 演示文稿</vt:lpstr>
      <vt:lpstr>2.5  Another Application: Adding Integers (Cont.)</vt:lpstr>
      <vt:lpstr>2.5  Another Application: Adding Integers (Cont.)</vt:lpstr>
      <vt:lpstr>2.5  Another Application: Adding Integers (Cont.)</vt:lpstr>
      <vt:lpstr>PowerPoint 演示文稿</vt:lpstr>
      <vt:lpstr>PowerPoint 演示文稿</vt:lpstr>
      <vt:lpstr>2.5  Another Application: Adding Integers (Cont.)</vt:lpstr>
      <vt:lpstr>PowerPoint 演示文稿</vt:lpstr>
      <vt:lpstr>2.5  Another Application: Adding Integers (Cont.)</vt:lpstr>
      <vt:lpstr>PowerPoint 演示文稿</vt:lpstr>
      <vt:lpstr>2.5  Another Application: Adding Integers (Cont.)</vt:lpstr>
      <vt:lpstr>2.5  Another Application: Adding Integers (Cont.)</vt:lpstr>
      <vt:lpstr>2.6  Memory Concepts</vt:lpstr>
      <vt:lpstr>PowerPoint 演示文稿</vt:lpstr>
      <vt:lpstr>2.7  Arithmetic</vt:lpstr>
      <vt:lpstr>2.8  Decision Making: Equality and Relational Operators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2.9 I/O from the Command Line</vt:lpstr>
      <vt:lpstr>Standard Streams</vt:lpstr>
      <vt:lpstr>The Console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 Introduction to  Classes and Objects</dc:title>
  <dc:creator>paul</dc:creator>
  <cp:lastModifiedBy>Microsoft Office 用户</cp:lastModifiedBy>
  <cp:revision>54</cp:revision>
  <dcterms:created xsi:type="dcterms:W3CDTF">2009-05-06T19:13:02Z</dcterms:created>
  <dcterms:modified xsi:type="dcterms:W3CDTF">2020-02-10T08:55:47Z</dcterms:modified>
</cp:coreProperties>
</file>